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slides/slide33.xml" ContentType="application/vnd.openxmlformats-officedocument.presentationml.slide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58.png" ContentType="image/png"/>
  <Override PartName="/ppt/media/image57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37.jpeg" ContentType="image/jpe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47.jpeg" ContentType="image/jpeg"/>
  <Override PartName="/ppt/media/image1.png" ContentType="image/png"/>
  <Override PartName="/ppt/media/image11.png" ContentType="image/png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c01c23"/>
            </a:solidFill>
            <a:ln>
              <a:noFill/>
            </a:ln>
          </c:spPr>
          <c:explosion val="0"/>
          <c:dPt>
            <c:idx val="0"/>
            <c:spPr>
              <a:solidFill>
                <a:srgbClr val="c01c23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252434"/>
              </a:solidFill>
              <a:ln w="19080">
                <a:noFill/>
              </a:ln>
            </c:spPr>
          </c:dPt>
          <c:dPt>
            <c:idx val="2"/>
            <c:spPr>
              <a:solidFill>
                <a:srgbClr val="a5a5a5"/>
              </a:solidFill>
              <a:ln w="19080">
                <a:noFill/>
              </a:ln>
            </c:spPr>
          </c:dPt>
          <c:dPt>
            <c:idx val="3"/>
            <c:spPr>
              <a:solidFill>
                <a:srgbClr val="ffffff"/>
              </a:solidFill>
              <a:ln w="19080">
                <a:noFill/>
              </a:ln>
            </c:spPr>
          </c:dPt>
          <c:dLbls>
            <c:showLegendKey val="0"/>
            <c:showVal val="0"/>
            <c:showCatName val="0"/>
            <c:showSerName val="0"/>
            <c:showPercent val="0"/>
          </c:dLbls>
          <c:cat>
            <c:strRef>
              <c:f>categories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plotVisOnly val="1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barChart>
        <c:barDir val="col"/>
        <c:grouping val="clustered"/>
        <c:ser>
          <c:idx val="0"/>
          <c:order val="0"/>
          <c:tx>
            <c:strRef>
              <c:f>label 0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noFill/>
            </a:ln>
          </c:spPr>
          <c:cat>
            <c:strRef>
              <c:f>categories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</c:v>
                </c:pt>
                <c:pt idx="6">
                  <c:v>1.8</c:v>
                </c:pt>
                <c:pt idx="7">
                  <c:v>6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</c:numCache>
            </c:numRef>
          </c:val>
        </c:ser>
        <c:gapWidth val="101"/>
        <c:axId val="84163496"/>
        <c:axId val="85112812"/>
      </c:barChart>
      <c:catAx>
        <c:axId val="841634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ln w="9360">
            <a:solidFill>
              <a:srgbClr val="ffffff"/>
            </a:solidFill>
            <a:round/>
          </a:ln>
        </c:spPr>
        <c:crossAx val="85112812"/>
        <c:crosses val="autoZero"/>
        <c:auto val="1"/>
        <c:lblAlgn val="ctr"/>
        <c:lblOffset val="100"/>
      </c:catAx>
      <c:valAx>
        <c:axId val="85112812"/>
        <c:scaling>
          <c:orientation val="minMax"/>
        </c:scaling>
        <c:delete val="1"/>
        <c:axPos val="l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crossAx val="84163496"/>
        <c:crossesAt val="0"/>
      </c:valAx>
      <c:spPr>
        <a:noFill/>
        <a:ln>
          <a:noFill/>
        </a:ln>
      </c:spPr>
    </c:plotArea>
    <c:plotVisOnly val="1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6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6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892BBFD-256F-42A9-9D7D-634F719195CC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在一个完美主义者的眼里，这是一个怎样的世界？</a:t>
            </a:r>
            <a:endParaRPr/>
          </a:p>
        </p:txBody>
      </p:sp>
      <p:sp>
        <p:nvSpPr>
          <p:cNvPr id="48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03F5CCFB-20EB-482C-9353-402C9AC6EB3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8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AAF24252-C956-433F-8001-65DE88A095E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B6573B9-4BBE-418E-998A-1FC4CF24B9A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53B22F9F-9BB4-46DC-B1E6-0AA1009576E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图片 6" descr=""/>
          <p:cNvPicPr/>
          <p:nvPr/>
        </p:nvPicPr>
        <p:blipFill>
          <a:blip r:embed="rId2"/>
          <a:srcRect l="264609" t="0" r="264570" b="0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zh-CN">
                <a:latin typeface="Segoe UI Light 8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2800">
                <a:latin typeface="Segoe UI Light 8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000">
                <a:latin typeface="Segoe UI Light 8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Segoe UI Light 8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Segoe UI Light 8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zh-CN">
                <a:latin typeface="Segoe UI Light 8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2800">
                <a:latin typeface="Segoe UI Light 8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000">
                <a:latin typeface="Segoe UI Light 8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Segoe UI Light 8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Segoe UI Light 8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6" descr=""/>
          <p:cNvPicPr/>
          <p:nvPr/>
        </p:nvPicPr>
        <p:blipFill>
          <a:blip r:embed="rId2"/>
          <a:srcRect l="26931" t="0" r="0" b="0"/>
          <a:stretch>
            <a:fillRect/>
          </a:stretch>
        </p:blipFill>
        <p:spPr>
          <a:xfrm>
            <a:off x="0" y="0"/>
            <a:ext cx="12191760" cy="3780000"/>
          </a:xfrm>
          <a:prstGeom prst="rect">
            <a:avLst/>
          </a:prstGeom>
          <a:ln>
            <a:noFill/>
          </a:ln>
        </p:spPr>
      </p:pic>
      <p:pic>
        <p:nvPicPr>
          <p:cNvPr id="74" name="图片 7" descr=""/>
          <p:cNvPicPr/>
          <p:nvPr/>
        </p:nvPicPr>
        <p:blipFill>
          <a:blip r:embed="rId3"/>
          <a:srcRect l="26931" t="85543" r="0" b="0"/>
          <a:stretch>
            <a:fillRect/>
          </a:stretch>
        </p:blipFill>
        <p:spPr>
          <a:xfrm>
            <a:off x="0" y="3724560"/>
            <a:ext cx="12191760" cy="3138120"/>
          </a:xfrm>
          <a:prstGeom prst="rect">
            <a:avLst/>
          </a:prstGeom>
          <a:ln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zh-CN">
                <a:latin typeface="Segoe UI Light 8"/>
              </a:rPr>
              <a:t>Click to edit the title text format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2800">
                <a:latin typeface="Segoe UI Light 8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000">
                <a:latin typeface="Segoe UI Light 8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Segoe UI Light 8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Segoe UI Light 8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6" descr=""/>
          <p:cNvPicPr/>
          <p:nvPr/>
        </p:nvPicPr>
        <p:blipFill>
          <a:blip r:embed="rId2"/>
          <a:srcRect l="264609" t="0" r="264570" b="0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zh-CN">
                <a:latin typeface="Segoe UI Light 8"/>
              </a:rPr>
              <a:t>Click to edit the title text format</a:t>
            </a:r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2800">
                <a:latin typeface="Segoe UI Light 8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000">
                <a:latin typeface="Segoe UI Light 8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Segoe UI Light 8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Segoe UI Light 8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 5" descr=""/>
          <p:cNvPicPr/>
          <p:nvPr/>
        </p:nvPicPr>
        <p:blipFill>
          <a:blip r:embed="rId2"/>
          <a:srcRect l="61271" t="2135" r="171" b="2135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zh-CN">
                <a:latin typeface="Segoe UI Light 8"/>
              </a:rPr>
              <a:t>Click to edit the title text format</a:t>
            </a:r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2800">
                <a:latin typeface="Segoe UI Light 8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000">
                <a:latin typeface="Segoe UI Light 8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Segoe UI Light 8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Segoe UI Light 8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0"/>
            <a:ext cx="12191760" cy="6857640"/>
          </a:xfrm>
          <a:prstGeom prst="rtTriangle">
            <a:avLst/>
          </a:prstGeom>
          <a:blipFill>
            <a:blip r:embed="rId2"/>
            <a:tile/>
          </a:blipFill>
          <a:ln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zh-CN">
                <a:latin typeface="Segoe UI Light 8"/>
              </a:rPr>
              <a:t>Click to edit the title text format</a:t>
            </a:r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2800">
                <a:latin typeface="Segoe UI Light 8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000">
                <a:latin typeface="Segoe UI Light 8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Segoe UI Light 8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Segoe UI Light 8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图片 5" descr=""/>
          <p:cNvPicPr/>
          <p:nvPr/>
        </p:nvPicPr>
        <p:blipFill>
          <a:blip r:embed="rId2"/>
          <a:srcRect l="61271" t="2135" r="171" b="2135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zh-CN">
                <a:latin typeface="Segoe UI Light 8"/>
              </a:rPr>
              <a:t>Click to edit the title text format</a:t>
            </a:r>
            <a:endParaRPr/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2800">
                <a:latin typeface="Segoe UI Light 8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000">
                <a:latin typeface="Segoe UI Light 8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Segoe UI Light 8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Segoe UI Light 8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Segoe UI Light 8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chart" Target="../charts/chart2.xml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7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 1" descr=""/>
          <p:cNvPicPr/>
          <p:nvPr/>
        </p:nvPicPr>
        <p:blipFill>
          <a:blip r:embed="rId1"/>
          <a:srcRect l="0" t="0" r="0" b="1251678"/>
          <a:stretch>
            <a:fillRect/>
          </a:stretch>
        </p:blipFill>
        <p:spPr>
          <a:xfrm>
            <a:off x="2232360" y="1604520"/>
            <a:ext cx="2107800" cy="397728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6022080" y="3686760"/>
            <a:ext cx="4488480" cy="85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——</a:t>
            </a: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Smartisan T2 </a:t>
            </a: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情怀</a:t>
            </a: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PPT</a:t>
            </a: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模板</a:t>
            </a:r>
            <a:endParaRPr/>
          </a:p>
        </p:txBody>
      </p:sp>
      <p:sp>
        <p:nvSpPr>
          <p:cNvPr id="266" name="CustomShape 2"/>
          <p:cNvSpPr/>
          <p:nvPr/>
        </p:nvSpPr>
        <p:spPr>
          <a:xfrm>
            <a:off x="5907600" y="2119320"/>
            <a:ext cx="3992760" cy="821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微软雅黑"/>
                <a:ea typeface="微软雅黑"/>
              </a:rPr>
              <a:t>以傲慢与偏执</a:t>
            </a:r>
            <a:endParaRPr/>
          </a:p>
        </p:txBody>
      </p:sp>
      <p:sp>
        <p:nvSpPr>
          <p:cNvPr id="267" name="CustomShape 3"/>
          <p:cNvSpPr/>
          <p:nvPr/>
        </p:nvSpPr>
        <p:spPr>
          <a:xfrm>
            <a:off x="5897880" y="2886120"/>
            <a:ext cx="4628160" cy="821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微软雅黑"/>
                <a:ea typeface="微软雅黑"/>
              </a:rPr>
              <a:t>回敬傲慢与偏见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图片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11280" y="1531800"/>
            <a:ext cx="9169200" cy="2697120"/>
          </a:xfrm>
          <a:prstGeom prst="rect">
            <a:avLst/>
          </a:prstGeom>
          <a:ln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1143000" y="5241960"/>
            <a:ext cx="9905400" cy="91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Smartisan T2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采用索尼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1300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万像素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Exmor RS™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堆栈式图像传感器，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f/2.0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光圈，具备光学防抖（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OIS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）功能</a:t>
            </a:r>
            <a:endParaRPr/>
          </a:p>
          <a:p>
            <a:pPr algn="ctr">
              <a:lnSpc>
                <a:spcPct val="120000"/>
              </a:lnSpc>
            </a:pP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抗眩光蓝玻璃红外线滤镜、双面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AR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增透镀膜和高显色指数闪光灯令成像品质全面升级</a:t>
            </a:r>
            <a:endParaRPr/>
          </a:p>
        </p:txBody>
      </p:sp>
      <p:sp>
        <p:nvSpPr>
          <p:cNvPr id="346" name="CustomShape 2"/>
          <p:cNvSpPr/>
          <p:nvPr/>
        </p:nvSpPr>
        <p:spPr>
          <a:xfrm>
            <a:off x="4827960" y="4476600"/>
            <a:ext cx="2535840" cy="5173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5247360" y="645480"/>
            <a:ext cx="1697400" cy="365040"/>
          </a:xfrm>
          <a:prstGeom prst="rect">
            <a:avLst/>
          </a:prstGeom>
          <a:noFill/>
          <a:ln>
            <a:solidFill>
              <a:srgbClr val="595959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  <p:pic>
        <p:nvPicPr>
          <p:cNvPr id="348" name="图片 1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23840" y="1584720"/>
            <a:ext cx="6680160" cy="3757320"/>
          </a:xfrm>
          <a:prstGeom prst="rect">
            <a:avLst/>
          </a:prstGeom>
          <a:ln>
            <a:noFill/>
          </a:ln>
        </p:spPr>
      </p:pic>
      <p:pic>
        <p:nvPicPr>
          <p:cNvPr id="349" name="图片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26600"/>
            <a:ext cx="12191760" cy="4781880"/>
          </a:xfrm>
          <a:prstGeom prst="rect">
            <a:avLst/>
          </a:prstGeom>
          <a:ln>
            <a:noFill/>
          </a:ln>
        </p:spPr>
      </p:pic>
      <p:sp>
        <p:nvSpPr>
          <p:cNvPr id="350" name="CustomShape 2"/>
          <p:cNvSpPr/>
          <p:nvPr/>
        </p:nvSpPr>
        <p:spPr>
          <a:xfrm>
            <a:off x="1143000" y="5875200"/>
            <a:ext cx="9905400" cy="49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Smartisan T2 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采用索尼 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1300 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万像素 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Exmor RS™ 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堆栈式图像传感器，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f/2.0 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光圈，具备光学防抖（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OIS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）功能</a:t>
            </a:r>
            <a:endParaRPr/>
          </a:p>
          <a:p>
            <a:pPr algn="ctr">
              <a:lnSpc>
                <a:spcPct val="120000"/>
              </a:lnSpc>
            </a:pP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抗眩光蓝玻璃红外线滤镜、双面 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AR </a:t>
            </a:r>
            <a:r>
              <a:rPr lang="en-US" sz="1200">
                <a:solidFill>
                  <a:srgbClr val="616161"/>
                </a:solidFill>
                <a:latin typeface="微软雅黑 Light"/>
                <a:ea typeface="微软雅黑 Light"/>
              </a:rPr>
              <a:t>增透镀膜和高显色指数闪光灯令成像品质全面升级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图片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58040" y="995400"/>
            <a:ext cx="10075680" cy="486684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3042000" y="2485440"/>
            <a:ext cx="610740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bdbdbd"/>
                </a:solidFill>
                <a:latin typeface="微软雅黑 Light"/>
                <a:ea typeface="微软雅黑 Light"/>
              </a:rPr>
              <a:t>“</a:t>
            </a:r>
            <a:r>
              <a:rPr lang="en-US" sz="3600">
                <a:solidFill>
                  <a:srgbClr val="bdbdbd"/>
                </a:solidFill>
                <a:latin typeface="微软雅黑 Light"/>
                <a:ea typeface="微软雅黑 Light"/>
              </a:rPr>
              <a:t>全”金属中框，从未如此纯粹</a:t>
            </a:r>
            <a:endParaRPr/>
          </a:p>
        </p:txBody>
      </p:sp>
      <p:sp>
        <p:nvSpPr>
          <p:cNvPr id="353" name="CustomShape 2"/>
          <p:cNvSpPr/>
          <p:nvPr/>
        </p:nvSpPr>
        <p:spPr>
          <a:xfrm>
            <a:off x="1636560" y="3170520"/>
            <a:ext cx="8918280" cy="159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历经呕心沥血的 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588 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天之后，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Smartisan T2 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团队终于解决了手机工程上的著名难题</a:t>
            </a:r>
            <a:r>
              <a:rPr lang="en-US">
                <a:solidFill>
                  <a:srgbClr val="000000"/>
                </a:solidFill>
                <a:latin typeface="微软雅黑 Light"/>
                <a:ea typeface="微软雅黑 Light"/>
              </a:rPr>
              <a:t>
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通过消除金属边框上的四个塑料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/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金属结合的断点</a:t>
            </a:r>
            <a:r>
              <a:rPr lang="en-US">
                <a:solidFill>
                  <a:srgbClr val="000000"/>
                </a:solidFill>
                <a:latin typeface="微软雅黑 Light"/>
                <a:ea typeface="微软雅黑 Light"/>
              </a:rPr>
              <a:t>
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我们重新定义了“全”金属中框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e21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图片 1" descr=""/>
          <p:cNvPicPr/>
          <p:nvPr/>
        </p:nvPicPr>
        <p:blipFill>
          <a:blip r:embed="rId1"/>
          <a:srcRect l="0" t="3941" r="9908" b="41970"/>
          <a:stretch>
            <a:fillRect/>
          </a:stretch>
        </p:blipFill>
        <p:spPr>
          <a:xfrm>
            <a:off x="4581360" y="0"/>
            <a:ext cx="7610400" cy="6857640"/>
          </a:xfrm>
          <a:prstGeom prst="rect">
            <a:avLst/>
          </a:prstGeom>
          <a:ln>
            <a:noFill/>
          </a:ln>
        </p:spPr>
      </p:pic>
      <p:pic>
        <p:nvPicPr>
          <p:cNvPr id="355" name="图片 2" descr=""/>
          <p:cNvPicPr/>
          <p:nvPr/>
        </p:nvPicPr>
        <p:blipFill>
          <a:blip r:embed="rId2"/>
          <a:srcRect l="0" t="3941" r="-62973" b="41970"/>
          <a:stretch>
            <a:fillRect/>
          </a:stretch>
        </p:blipFill>
        <p:spPr>
          <a:xfrm>
            <a:off x="3232800" y="0"/>
            <a:ext cx="1348560" cy="6857640"/>
          </a:xfrm>
          <a:prstGeom prst="rect">
            <a:avLst/>
          </a:prstGeom>
          <a:ln>
            <a:noFill/>
          </a:ln>
        </p:spPr>
      </p:pic>
      <p:pic>
        <p:nvPicPr>
          <p:cNvPr id="356" name="图片 4" descr=""/>
          <p:cNvPicPr/>
          <p:nvPr/>
        </p:nvPicPr>
        <p:blipFill>
          <a:blip r:embed="rId3"/>
          <a:srcRect l="0" t="3941" r="-62973" b="41970"/>
          <a:stretch>
            <a:fillRect/>
          </a:stretch>
        </p:blipFill>
        <p:spPr>
          <a:xfrm>
            <a:off x="1884960" y="0"/>
            <a:ext cx="1347840" cy="6857640"/>
          </a:xfrm>
          <a:prstGeom prst="rect">
            <a:avLst/>
          </a:prstGeom>
          <a:ln>
            <a:noFill/>
          </a:ln>
        </p:spPr>
      </p:pic>
      <p:pic>
        <p:nvPicPr>
          <p:cNvPr id="357" name="图片 5" descr=""/>
          <p:cNvPicPr/>
          <p:nvPr/>
        </p:nvPicPr>
        <p:blipFill>
          <a:blip r:embed="rId4"/>
          <a:srcRect l="0" t="3941" r="-62973" b="41970"/>
          <a:stretch>
            <a:fillRect/>
          </a:stretch>
        </p:blipFill>
        <p:spPr>
          <a:xfrm>
            <a:off x="836640" y="0"/>
            <a:ext cx="1048320" cy="6857640"/>
          </a:xfrm>
          <a:prstGeom prst="rect">
            <a:avLst/>
          </a:prstGeom>
          <a:ln>
            <a:noFill/>
          </a:ln>
        </p:spPr>
      </p:pic>
      <p:pic>
        <p:nvPicPr>
          <p:cNvPr id="358" name="图片 10" descr=""/>
          <p:cNvPicPr/>
          <p:nvPr/>
        </p:nvPicPr>
        <p:blipFill>
          <a:blip r:embed="rId5"/>
          <a:srcRect l="0" t="3941" r="-62973" b="41970"/>
          <a:stretch>
            <a:fillRect/>
          </a:stretch>
        </p:blipFill>
        <p:spPr>
          <a:xfrm>
            <a:off x="0" y="0"/>
            <a:ext cx="836640" cy="6857640"/>
          </a:xfrm>
          <a:prstGeom prst="rect">
            <a:avLst/>
          </a:prstGeom>
          <a:ln>
            <a:noFill/>
          </a:ln>
        </p:spPr>
      </p:pic>
      <p:sp>
        <p:nvSpPr>
          <p:cNvPr id="359" name="CustomShape 1"/>
          <p:cNvSpPr/>
          <p:nvPr/>
        </p:nvSpPr>
        <p:spPr>
          <a:xfrm>
            <a:off x="1316880" y="2487960"/>
            <a:ext cx="6217560" cy="1028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20000"/>
              </a:lnSpc>
            </a:pPr>
            <a:r>
              <a:rPr lang="en-US" sz="2800">
                <a:solidFill>
                  <a:srgbClr val="ffffff"/>
                </a:solidFill>
                <a:latin typeface="微软雅黑 Light"/>
                <a:ea typeface="微软雅黑 Light"/>
              </a:rPr>
              <a:t>乔布斯和他的接班人都没为你做到的，</a:t>
            </a:r>
            <a:endParaRPr/>
          </a:p>
          <a:p>
            <a:pPr>
              <a:lnSpc>
                <a:spcPct val="120000"/>
              </a:lnSpc>
            </a:pPr>
            <a:r>
              <a:rPr lang="en-US" sz="2800">
                <a:solidFill>
                  <a:srgbClr val="ffffff"/>
                </a:solidFill>
                <a:latin typeface="微软雅黑 Light"/>
                <a:ea typeface="微软雅黑 Light"/>
              </a:rPr>
              <a:t>我们为你做到了。</a:t>
            </a:r>
            <a:endParaRPr/>
          </a:p>
        </p:txBody>
      </p:sp>
      <p:sp>
        <p:nvSpPr>
          <p:cNvPr id="360" name="CustomShape 2"/>
          <p:cNvSpPr/>
          <p:nvPr/>
        </p:nvSpPr>
        <p:spPr>
          <a:xfrm>
            <a:off x="6631200" y="3365640"/>
            <a:ext cx="421200" cy="143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8800">
                <a:solidFill>
                  <a:srgbClr val="595959"/>
                </a:solidFill>
                <a:latin typeface="Arial"/>
                <a:ea typeface="微软雅黑 Light"/>
              </a:rPr>
              <a:t>”</a:t>
            </a:r>
            <a:endParaRPr/>
          </a:p>
        </p:txBody>
      </p:sp>
      <p:sp>
        <p:nvSpPr>
          <p:cNvPr id="361" name="CustomShape 3"/>
          <p:cNvSpPr/>
          <p:nvPr/>
        </p:nvSpPr>
        <p:spPr>
          <a:xfrm rot="10800000">
            <a:off x="572400" y="583560"/>
            <a:ext cx="1418760" cy="219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3800">
                <a:solidFill>
                  <a:srgbClr val="595959"/>
                </a:solidFill>
                <a:latin typeface="Arial"/>
                <a:ea typeface="微软雅黑 Light"/>
              </a:rPr>
              <a:t>”</a:t>
            </a:r>
            <a:endParaRPr/>
          </a:p>
        </p:txBody>
      </p:sp>
      <p:sp>
        <p:nvSpPr>
          <p:cNvPr id="362" name="CustomShape 4"/>
          <p:cNvSpPr/>
          <p:nvPr/>
        </p:nvSpPr>
        <p:spPr>
          <a:xfrm>
            <a:off x="1285560" y="4053600"/>
            <a:ext cx="213480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20000"/>
              </a:lnSpc>
            </a:pPr>
            <a:r>
              <a:rPr lang="en-US" sz="2800">
                <a:solidFill>
                  <a:srgbClr val="ffffff"/>
                </a:solidFill>
                <a:latin typeface="微软雅黑 Light"/>
                <a:ea typeface="微软雅黑 Light"/>
              </a:rPr>
              <a:t>—— </a:t>
            </a:r>
            <a:r>
              <a:rPr lang="en-US" sz="2800">
                <a:solidFill>
                  <a:srgbClr val="ffffff"/>
                </a:solidFill>
                <a:latin typeface="微软雅黑 Light"/>
                <a:ea typeface="微软雅黑 Light"/>
              </a:rPr>
              <a:t>罗永浩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3483720" y="-2122920"/>
            <a:ext cx="5223960" cy="109713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71400">
                <a:solidFill>
                  <a:srgbClr val="404040"/>
                </a:solidFill>
                <a:latin typeface="Arial"/>
                <a:ea typeface="微软雅黑 Light"/>
              </a:rPr>
              <a:t>3</a:t>
            </a:r>
            <a:endParaRPr/>
          </a:p>
        </p:txBody>
      </p:sp>
      <p:sp>
        <p:nvSpPr>
          <p:cNvPr id="364" name="CustomShape 2"/>
          <p:cNvSpPr/>
          <p:nvPr/>
        </p:nvSpPr>
        <p:spPr>
          <a:xfrm>
            <a:off x="3968640" y="2742120"/>
            <a:ext cx="4254840" cy="760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微软雅黑"/>
                <a:ea typeface="微软雅黑"/>
              </a:rPr>
              <a:t>请输入你的情怀</a:t>
            </a:r>
            <a:endParaRPr/>
          </a:p>
        </p:txBody>
      </p:sp>
      <p:sp>
        <p:nvSpPr>
          <p:cNvPr id="365" name="CustomShape 3"/>
          <p:cNvSpPr/>
          <p:nvPr/>
        </p:nvSpPr>
        <p:spPr>
          <a:xfrm>
            <a:off x="5191560" y="2104560"/>
            <a:ext cx="180864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 Light"/>
                <a:ea typeface="微软雅黑 Light"/>
              </a:rPr>
              <a:t>第三部分</a:t>
            </a:r>
            <a:endParaRPr/>
          </a:p>
        </p:txBody>
      </p:sp>
      <p:sp>
        <p:nvSpPr>
          <p:cNvPr id="366" name="CustomShape 4"/>
          <p:cNvSpPr/>
          <p:nvPr/>
        </p:nvSpPr>
        <p:spPr>
          <a:xfrm>
            <a:off x="3147480" y="3617640"/>
            <a:ext cx="5896440" cy="81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将电源键从边框上移除并整合至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Home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键内，将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SIM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卡槽隐藏至右侧键内，在永无尽头的极简主义美学道路上，我们艰难又合理地去掉每一个不必要的开孔或疤痕，只为再减少一个设计上的遗憾。</a:t>
            </a:r>
            <a:endParaRPr/>
          </a:p>
        </p:txBody>
      </p:sp>
      <p:sp>
        <p:nvSpPr>
          <p:cNvPr id="367" name="CustomShape 5"/>
          <p:cNvSpPr/>
          <p:nvPr/>
        </p:nvSpPr>
        <p:spPr>
          <a:xfrm>
            <a:off x="5247360" y="4682520"/>
            <a:ext cx="1697400" cy="3650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  <p:pic>
        <p:nvPicPr>
          <p:cNvPr id="368" name="图片 10" descr=""/>
          <p:cNvPicPr/>
          <p:nvPr/>
        </p:nvPicPr>
        <p:blipFill>
          <a:blip r:embed="rId1"/>
          <a:srcRect l="0" t="0" r="0" b="-7200"/>
          <a:stretch>
            <a:fillRect/>
          </a:stretch>
        </p:blipFill>
        <p:spPr>
          <a:xfrm>
            <a:off x="9734760" y="-2157120"/>
            <a:ext cx="6238440" cy="11138760"/>
          </a:xfrm>
          <a:prstGeom prst="rect">
            <a:avLst/>
          </a:prstGeom>
          <a:ln>
            <a:noFill/>
          </a:ln>
        </p:spPr>
      </p:pic>
      <p:pic>
        <p:nvPicPr>
          <p:cNvPr id="369" name="图片 11" descr=""/>
          <p:cNvPicPr/>
          <p:nvPr/>
        </p:nvPicPr>
        <p:blipFill>
          <a:blip r:embed="rId2"/>
          <a:srcRect l="0" t="0" r="0" b="-7200"/>
          <a:stretch>
            <a:fillRect/>
          </a:stretch>
        </p:blipFill>
        <p:spPr>
          <a:xfrm>
            <a:off x="-3781440" y="-2157120"/>
            <a:ext cx="6238440" cy="1113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图片 3" descr=""/>
          <p:cNvPicPr/>
          <p:nvPr/>
        </p:nvPicPr>
        <p:blipFill>
          <a:blip r:embed="rId1"/>
          <a:srcRect l="9863" t="0" r="191601" b="163383"/>
          <a:stretch>
            <a:fillRect/>
          </a:stretch>
        </p:blipFill>
        <p:spPr>
          <a:xfrm>
            <a:off x="5016600" y="211320"/>
            <a:ext cx="7175160" cy="6646320"/>
          </a:xfrm>
          <a:prstGeom prst="rect">
            <a:avLst/>
          </a:prstGeom>
          <a:ln w="38160">
            <a:noFill/>
          </a:ln>
        </p:spPr>
      </p:pic>
      <p:sp>
        <p:nvSpPr>
          <p:cNvPr id="371" name="CustomShape 1"/>
          <p:cNvSpPr/>
          <p:nvPr/>
        </p:nvSpPr>
        <p:spPr>
          <a:xfrm>
            <a:off x="1281600" y="2487960"/>
            <a:ext cx="5771160" cy="133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lang="en-US" sz="2400">
                <a:solidFill>
                  <a:srgbClr val="616161"/>
                </a:solidFill>
                <a:latin typeface="微软雅黑 Light"/>
                <a:ea typeface="微软雅黑 Light"/>
              </a:rPr>
              <a:t>We're here to put a dent in the universe. Otherwise why else even be here?</a:t>
            </a:r>
            <a:endParaRPr/>
          </a:p>
        </p:txBody>
      </p:sp>
      <p:sp>
        <p:nvSpPr>
          <p:cNvPr id="372" name="CustomShape 2"/>
          <p:cNvSpPr/>
          <p:nvPr/>
        </p:nvSpPr>
        <p:spPr>
          <a:xfrm>
            <a:off x="6631200" y="3365640"/>
            <a:ext cx="421200" cy="143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8800">
                <a:solidFill>
                  <a:srgbClr val="d9d9d9"/>
                </a:solidFill>
                <a:latin typeface="Arial"/>
                <a:ea typeface="微软雅黑 Light"/>
              </a:rPr>
              <a:t>”</a:t>
            </a:r>
            <a:endParaRPr/>
          </a:p>
        </p:txBody>
      </p:sp>
      <p:sp>
        <p:nvSpPr>
          <p:cNvPr id="373" name="CustomShape 3"/>
          <p:cNvSpPr/>
          <p:nvPr/>
        </p:nvSpPr>
        <p:spPr>
          <a:xfrm rot="10800000">
            <a:off x="572400" y="583560"/>
            <a:ext cx="1418760" cy="219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3800">
                <a:solidFill>
                  <a:srgbClr val="d9d9d9"/>
                </a:solidFill>
                <a:latin typeface="Arial"/>
                <a:ea typeface="微软雅黑 Light"/>
              </a:rPr>
              <a:t>”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1231560" y="4053600"/>
            <a:ext cx="285876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20000"/>
              </a:lnSpc>
            </a:pPr>
            <a:r>
              <a:rPr lang="en-US" sz="2800">
                <a:solidFill>
                  <a:srgbClr val="616161"/>
                </a:solidFill>
                <a:latin typeface="微软雅黑 Light"/>
                <a:ea typeface="微软雅黑 Light"/>
              </a:rPr>
              <a:t>—— </a:t>
            </a:r>
            <a:r>
              <a:rPr lang="en-US" sz="2800">
                <a:solidFill>
                  <a:srgbClr val="616161"/>
                </a:solidFill>
                <a:latin typeface="微软雅黑 Light"/>
                <a:ea typeface="微软雅黑 Light"/>
              </a:rPr>
              <a:t>Steve Jobs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图片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58040" y="995400"/>
            <a:ext cx="10075680" cy="4866840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1636560" y="4465800"/>
            <a:ext cx="89182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历经呕心沥血的 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588 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天之后，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Smartisan T2 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团队终于解决了手机工程上的著名难题</a:t>
            </a:r>
            <a:r>
              <a:rPr lang="en-US">
                <a:solidFill>
                  <a:srgbClr val="000000"/>
                </a:solidFill>
                <a:latin typeface="微软雅黑 Light"/>
                <a:ea typeface="微软雅黑 Light"/>
              </a:rPr>
              <a:t>
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通过消除金属边框上的四个塑料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/</a:t>
            </a:r>
            <a:r>
              <a:rPr lang="en-US">
                <a:solidFill>
                  <a:srgbClr val="616161"/>
                </a:solidFill>
                <a:latin typeface="微软雅黑 Light"/>
                <a:ea typeface="微软雅黑 Light"/>
              </a:rPr>
              <a:t>金属结合的断点</a:t>
            </a:r>
            <a:endParaRPr/>
          </a:p>
        </p:txBody>
      </p:sp>
      <p:graphicFrame>
        <p:nvGraphicFramePr>
          <p:cNvPr id="377" name="图表 4"/>
          <p:cNvGraphicFramePr/>
          <p:nvPr/>
        </p:nvGraphicFramePr>
        <p:xfrm>
          <a:off x="1821240" y="1231920"/>
          <a:ext cx="8733600" cy="30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79" name="CustomShape 1"/>
          <p:cNvSpPr/>
          <p:nvPr/>
        </p:nvSpPr>
        <p:spPr>
          <a:xfrm>
            <a:off x="0" y="1846440"/>
            <a:ext cx="12191760" cy="324108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sp>
      <p:sp>
        <p:nvSpPr>
          <p:cNvPr id="380" name="CustomShape 2"/>
          <p:cNvSpPr/>
          <p:nvPr/>
        </p:nvSpPr>
        <p:spPr>
          <a:xfrm>
            <a:off x="1143000" y="3252600"/>
            <a:ext cx="9905400" cy="91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Smartisan T2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采用索尼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1300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万像素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Exmor RS™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堆栈式图像传感器，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f/2.0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光圈，具备光学防抖（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OIS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）功能</a:t>
            </a:r>
            <a:endParaRPr/>
          </a:p>
          <a:p>
            <a:pPr algn="ctr">
              <a:lnSpc>
                <a:spcPct val="120000"/>
              </a:lnSpc>
            </a:pP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抗眩光蓝玻璃红外线滤镜、双面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AR </a:t>
            </a:r>
            <a:r>
              <a:rPr lang="en-US" sz="1600">
                <a:solidFill>
                  <a:srgbClr val="bdbdbd"/>
                </a:solidFill>
                <a:latin typeface="微软雅黑 Light"/>
                <a:ea typeface="微软雅黑 Light"/>
              </a:rPr>
              <a:t>增透镀膜和高显色指数闪光灯令成像品质全面升级</a:t>
            </a:r>
            <a:endParaRPr/>
          </a:p>
        </p:txBody>
      </p:sp>
      <p:sp>
        <p:nvSpPr>
          <p:cNvPr id="381" name="CustomShape 3"/>
          <p:cNvSpPr/>
          <p:nvPr/>
        </p:nvSpPr>
        <p:spPr>
          <a:xfrm>
            <a:off x="2906640" y="2604960"/>
            <a:ext cx="595512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 Light"/>
                <a:ea typeface="微软雅黑 Light"/>
              </a:rPr>
              <a:t>Smartisan T2 </a:t>
            </a:r>
            <a:r>
              <a:rPr lang="en-US" sz="3200">
                <a:solidFill>
                  <a:srgbClr val="ffffff"/>
                </a:solidFill>
                <a:latin typeface="微软雅黑 Light"/>
                <a:ea typeface="微软雅黑 Light"/>
              </a:rPr>
              <a:t>摄像头实拍样张</a:t>
            </a:r>
            <a:endParaRPr/>
          </a:p>
        </p:txBody>
      </p:sp>
      <p:sp>
        <p:nvSpPr>
          <p:cNvPr id="382" name="CustomShape 4"/>
          <p:cNvSpPr/>
          <p:nvPr/>
        </p:nvSpPr>
        <p:spPr>
          <a:xfrm>
            <a:off x="5247360" y="4195440"/>
            <a:ext cx="1697400" cy="3650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图片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86200" y="1124640"/>
            <a:ext cx="2619000" cy="251424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1390320" y="4393080"/>
            <a:ext cx="227484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骁龙™</a:t>
            </a: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808</a:t>
            </a:r>
            <a:endParaRPr/>
          </a:p>
        </p:txBody>
      </p:sp>
      <p:sp>
        <p:nvSpPr>
          <p:cNvPr id="385" name="CustomShape 2"/>
          <p:cNvSpPr/>
          <p:nvPr/>
        </p:nvSpPr>
        <p:spPr>
          <a:xfrm>
            <a:off x="2132640" y="5100840"/>
            <a:ext cx="8668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808080"/>
                </a:solidFill>
                <a:latin typeface="Segoe UI Light 8"/>
                <a:ea typeface="微软雅黑 Light"/>
              </a:rPr>
              <a:t>处理器</a:t>
            </a:r>
            <a:endParaRPr/>
          </a:p>
        </p:txBody>
      </p:sp>
      <p:sp>
        <p:nvSpPr>
          <p:cNvPr id="386" name="CustomShape 3"/>
          <p:cNvSpPr/>
          <p:nvPr/>
        </p:nvSpPr>
        <p:spPr>
          <a:xfrm>
            <a:off x="5495040" y="4393080"/>
            <a:ext cx="1201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64</a:t>
            </a: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位</a:t>
            </a:r>
            <a:endParaRPr/>
          </a:p>
        </p:txBody>
      </p:sp>
      <p:sp>
        <p:nvSpPr>
          <p:cNvPr id="387" name="CustomShape 4"/>
          <p:cNvSpPr/>
          <p:nvPr/>
        </p:nvSpPr>
        <p:spPr>
          <a:xfrm>
            <a:off x="5433840" y="5100840"/>
            <a:ext cx="13240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808080"/>
                </a:solidFill>
                <a:latin typeface="Segoe UI Light 8"/>
                <a:ea typeface="微软雅黑 Light"/>
              </a:rPr>
              <a:t>旗舰级架构</a:t>
            </a:r>
            <a:endParaRPr/>
          </a:p>
        </p:txBody>
      </p:sp>
      <p:sp>
        <p:nvSpPr>
          <p:cNvPr id="388" name="Line 5"/>
          <p:cNvSpPr/>
          <p:nvPr/>
        </p:nvSpPr>
        <p:spPr>
          <a:xfrm>
            <a:off x="4165560" y="4354920"/>
            <a:ext cx="0" cy="1061280"/>
          </a:xfrm>
          <a:prstGeom prst="line">
            <a:avLst/>
          </a:prstGeom>
          <a:ln w="6480">
            <a:solidFill>
              <a:srgbClr val="d9d9d9"/>
            </a:solidFill>
            <a:miter/>
          </a:ln>
        </p:spPr>
      </p:sp>
      <p:sp>
        <p:nvSpPr>
          <p:cNvPr id="389" name="Line 6"/>
          <p:cNvSpPr/>
          <p:nvPr/>
        </p:nvSpPr>
        <p:spPr>
          <a:xfrm>
            <a:off x="8026200" y="4354920"/>
            <a:ext cx="0" cy="1061280"/>
          </a:xfrm>
          <a:prstGeom prst="line">
            <a:avLst/>
          </a:prstGeom>
          <a:ln w="6480">
            <a:solidFill>
              <a:srgbClr val="d9d9d9"/>
            </a:solidFill>
            <a:miter/>
          </a:ln>
        </p:spPr>
      </p:sp>
      <p:sp>
        <p:nvSpPr>
          <p:cNvPr id="390" name="CustomShape 7"/>
          <p:cNvSpPr/>
          <p:nvPr/>
        </p:nvSpPr>
        <p:spPr>
          <a:xfrm>
            <a:off x="8394120" y="4393080"/>
            <a:ext cx="280692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Adreno™418</a:t>
            </a:r>
            <a:endParaRPr/>
          </a:p>
        </p:txBody>
      </p:sp>
      <p:sp>
        <p:nvSpPr>
          <p:cNvPr id="391" name="CustomShape 8"/>
          <p:cNvSpPr/>
          <p:nvPr/>
        </p:nvSpPr>
        <p:spPr>
          <a:xfrm>
            <a:off x="9173880" y="5100840"/>
            <a:ext cx="13240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808080"/>
                </a:solidFill>
                <a:latin typeface="Segoe UI Light 8"/>
                <a:ea typeface="微软雅黑 Light"/>
              </a:rPr>
              <a:t>图形处理器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10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图片 4" descr=""/>
          <p:cNvPicPr/>
          <p:nvPr/>
        </p:nvPicPr>
        <p:blipFill>
          <a:blip r:embed="rId1"/>
          <a:srcRect l="9996" t="6321" r="2161" b="3663"/>
          <a:stretch>
            <a:fillRect/>
          </a:stretch>
        </p:blipFill>
        <p:spPr>
          <a:xfrm>
            <a:off x="0" y="0"/>
            <a:ext cx="9372240" cy="6857640"/>
          </a:xfrm>
          <a:prstGeom prst="rect">
            <a:avLst/>
          </a:prstGeom>
          <a:ln>
            <a:noFill/>
          </a:ln>
        </p:spPr>
      </p:pic>
      <p:sp>
        <p:nvSpPr>
          <p:cNvPr id="393" name="CustomShape 1"/>
          <p:cNvSpPr/>
          <p:nvPr/>
        </p:nvSpPr>
        <p:spPr>
          <a:xfrm>
            <a:off x="6382800" y="2353680"/>
            <a:ext cx="4949640" cy="1736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微软雅黑"/>
                <a:ea typeface="微软雅黑"/>
              </a:rPr>
              <a:t>未来属于我们当中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微软雅黑"/>
                <a:ea typeface="微软雅黑"/>
              </a:rPr>
              <a:t>那些仍然愿意弄脏双手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微软雅黑"/>
                <a:ea typeface="微软雅黑"/>
              </a:rPr>
              <a:t>的少数分子。</a:t>
            </a:r>
            <a:endParaRPr/>
          </a:p>
        </p:txBody>
      </p:sp>
      <p:sp>
        <p:nvSpPr>
          <p:cNvPr id="394" name="Line 2"/>
          <p:cNvSpPr/>
          <p:nvPr/>
        </p:nvSpPr>
        <p:spPr>
          <a:xfrm>
            <a:off x="6286320" y="2476440"/>
            <a:ext cx="0" cy="2108160"/>
          </a:xfrm>
          <a:prstGeom prst="line">
            <a:avLst/>
          </a:prstGeom>
          <a:ln w="6480">
            <a:solidFill>
              <a:srgbClr val="ffffff"/>
            </a:solidFill>
            <a:miter/>
          </a:ln>
        </p:spPr>
      </p:sp>
      <p:sp>
        <p:nvSpPr>
          <p:cNvPr id="395" name="CustomShape 3"/>
          <p:cNvSpPr/>
          <p:nvPr/>
        </p:nvSpPr>
        <p:spPr>
          <a:xfrm>
            <a:off x="6493320" y="4201560"/>
            <a:ext cx="147204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20000"/>
              </a:lnSpc>
            </a:pPr>
            <a:r>
              <a:rPr lang="en-US" sz="2400">
                <a:solidFill>
                  <a:srgbClr val="ffffff"/>
                </a:solidFill>
                <a:latin typeface="Segoe UI Light 8"/>
                <a:ea typeface="微软雅黑 Light"/>
              </a:rPr>
              <a:t>@</a:t>
            </a:r>
            <a:r>
              <a:rPr lang="en-US" sz="2400">
                <a:solidFill>
                  <a:srgbClr val="ffffff"/>
                </a:solidFill>
                <a:latin typeface="Segoe UI Light 8"/>
                <a:ea typeface="微软雅黑 Light"/>
              </a:rPr>
              <a:t>罗永浩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506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 1" descr=""/>
          <p:cNvPicPr/>
          <p:nvPr/>
        </p:nvPicPr>
        <p:blipFill>
          <a:blip r:embed="rId1"/>
          <a:srcRect l="11997" t="4049" r="11997" b="8250"/>
          <a:stretch>
            <a:fillRect/>
          </a:stretch>
        </p:blipFill>
        <p:spPr>
          <a:xfrm>
            <a:off x="0" y="1912320"/>
            <a:ext cx="12191760" cy="494532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5441760" y="1129320"/>
            <a:ext cx="267732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Segoe UI Light 8"/>
                <a:ea typeface="微软雅黑 Light"/>
              </a:rPr>
              <a:t>CONTENTS</a:t>
            </a:r>
            <a:endParaRPr/>
          </a:p>
        </p:txBody>
      </p:sp>
      <p:sp>
        <p:nvSpPr>
          <p:cNvPr id="270" name="CustomShape 2"/>
          <p:cNvSpPr/>
          <p:nvPr/>
        </p:nvSpPr>
        <p:spPr>
          <a:xfrm>
            <a:off x="4319640" y="1129320"/>
            <a:ext cx="109548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Segoe UI Light 8"/>
                <a:ea typeface="微软雅黑 Light"/>
              </a:rPr>
              <a:t>目录</a:t>
            </a:r>
            <a:endParaRPr/>
          </a:p>
        </p:txBody>
      </p:sp>
      <p:sp>
        <p:nvSpPr>
          <p:cNvPr id="271" name="Line 3"/>
          <p:cNvSpPr/>
          <p:nvPr/>
        </p:nvSpPr>
        <p:spPr>
          <a:xfrm>
            <a:off x="5506560" y="1239480"/>
            <a:ext cx="0" cy="432000"/>
          </a:xfrm>
          <a:prstGeom prst="line">
            <a:avLst/>
          </a:prstGeom>
          <a:ln w="6480">
            <a:solidFill>
              <a:srgbClr val="404040"/>
            </a:solidFill>
            <a:miter/>
          </a:ln>
        </p:spPr>
      </p:sp>
      <p:sp>
        <p:nvSpPr>
          <p:cNvPr id="272" name="CustomShape 4"/>
          <p:cNvSpPr/>
          <p:nvPr/>
        </p:nvSpPr>
        <p:spPr>
          <a:xfrm>
            <a:off x="1457640" y="2797920"/>
            <a:ext cx="139896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Segoe UI Light 8"/>
                <a:ea typeface="微软雅黑 Light"/>
              </a:rPr>
              <a:t>第一部分</a:t>
            </a:r>
            <a:endParaRPr/>
          </a:p>
        </p:txBody>
      </p:sp>
      <p:sp>
        <p:nvSpPr>
          <p:cNvPr id="273" name="Line 5"/>
          <p:cNvSpPr/>
          <p:nvPr/>
        </p:nvSpPr>
        <p:spPr>
          <a:xfrm flipH="1">
            <a:off x="3063960" y="2692440"/>
            <a:ext cx="459000" cy="1133640"/>
          </a:xfrm>
          <a:prstGeom prst="line">
            <a:avLst/>
          </a:prstGeom>
          <a:ln w="6480">
            <a:solidFill>
              <a:srgbClr val="404040"/>
            </a:solidFill>
            <a:miter/>
          </a:ln>
        </p:spPr>
      </p:sp>
      <p:sp>
        <p:nvSpPr>
          <p:cNvPr id="274" name="Line 6"/>
          <p:cNvSpPr/>
          <p:nvPr/>
        </p:nvSpPr>
        <p:spPr>
          <a:xfrm flipH="1">
            <a:off x="5875560" y="2692440"/>
            <a:ext cx="458640" cy="1133640"/>
          </a:xfrm>
          <a:prstGeom prst="line">
            <a:avLst/>
          </a:prstGeom>
          <a:ln w="6480">
            <a:solidFill>
              <a:srgbClr val="404040"/>
            </a:solidFill>
            <a:miter/>
          </a:ln>
        </p:spPr>
      </p:sp>
      <p:sp>
        <p:nvSpPr>
          <p:cNvPr id="275" name="Line 7"/>
          <p:cNvSpPr/>
          <p:nvPr/>
        </p:nvSpPr>
        <p:spPr>
          <a:xfrm flipH="1">
            <a:off x="8686800" y="2692440"/>
            <a:ext cx="459000" cy="1133640"/>
          </a:xfrm>
          <a:prstGeom prst="line">
            <a:avLst/>
          </a:prstGeom>
          <a:ln w="6480">
            <a:solidFill>
              <a:srgbClr val="404040"/>
            </a:solidFill>
            <a:miter/>
          </a:ln>
        </p:spPr>
      </p:sp>
      <p:sp>
        <p:nvSpPr>
          <p:cNvPr id="276" name="CustomShape 8"/>
          <p:cNvSpPr/>
          <p:nvPr/>
        </p:nvSpPr>
        <p:spPr>
          <a:xfrm>
            <a:off x="1643760" y="3259440"/>
            <a:ext cx="10270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微软雅黑"/>
                <a:ea typeface="微软雅黑"/>
              </a:rPr>
              <a:t>情怀</a:t>
            </a:r>
            <a:endParaRPr/>
          </a:p>
        </p:txBody>
      </p:sp>
      <p:sp>
        <p:nvSpPr>
          <p:cNvPr id="277" name="CustomShape 9"/>
          <p:cNvSpPr/>
          <p:nvPr/>
        </p:nvSpPr>
        <p:spPr>
          <a:xfrm>
            <a:off x="3999600" y="2797920"/>
            <a:ext cx="139896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Segoe UI Light 8"/>
                <a:ea typeface="微软雅黑 Light"/>
              </a:rPr>
              <a:t>第二部分</a:t>
            </a:r>
            <a:endParaRPr/>
          </a:p>
        </p:txBody>
      </p:sp>
      <p:sp>
        <p:nvSpPr>
          <p:cNvPr id="278" name="CustomShape 10"/>
          <p:cNvSpPr/>
          <p:nvPr/>
        </p:nvSpPr>
        <p:spPr>
          <a:xfrm>
            <a:off x="4185720" y="3259440"/>
            <a:ext cx="10270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微软雅黑"/>
                <a:ea typeface="微软雅黑"/>
              </a:rPr>
              <a:t>情怀</a:t>
            </a:r>
            <a:endParaRPr/>
          </a:p>
        </p:txBody>
      </p:sp>
      <p:sp>
        <p:nvSpPr>
          <p:cNvPr id="279" name="CustomShape 11"/>
          <p:cNvSpPr/>
          <p:nvPr/>
        </p:nvSpPr>
        <p:spPr>
          <a:xfrm>
            <a:off x="6811200" y="2797920"/>
            <a:ext cx="139896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Segoe UI Light 8"/>
                <a:ea typeface="微软雅黑 Light"/>
              </a:rPr>
              <a:t>第三部分</a:t>
            </a:r>
            <a:endParaRPr/>
          </a:p>
        </p:txBody>
      </p:sp>
      <p:sp>
        <p:nvSpPr>
          <p:cNvPr id="280" name="CustomShape 12"/>
          <p:cNvSpPr/>
          <p:nvPr/>
        </p:nvSpPr>
        <p:spPr>
          <a:xfrm>
            <a:off x="6997320" y="3259440"/>
            <a:ext cx="10270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微软雅黑"/>
                <a:ea typeface="微软雅黑"/>
              </a:rPr>
              <a:t>情怀</a:t>
            </a:r>
            <a:endParaRPr/>
          </a:p>
        </p:txBody>
      </p:sp>
      <p:sp>
        <p:nvSpPr>
          <p:cNvPr id="281" name="CustomShape 13"/>
          <p:cNvSpPr/>
          <p:nvPr/>
        </p:nvSpPr>
        <p:spPr>
          <a:xfrm>
            <a:off x="9622800" y="2797920"/>
            <a:ext cx="139896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Segoe UI Light 8"/>
                <a:ea typeface="微软雅黑 Light"/>
              </a:rPr>
              <a:t>第四部分</a:t>
            </a:r>
            <a:endParaRPr/>
          </a:p>
        </p:txBody>
      </p:sp>
      <p:sp>
        <p:nvSpPr>
          <p:cNvPr id="282" name="CustomShape 14"/>
          <p:cNvSpPr/>
          <p:nvPr/>
        </p:nvSpPr>
        <p:spPr>
          <a:xfrm>
            <a:off x="9808920" y="3259440"/>
            <a:ext cx="10270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微软雅黑"/>
                <a:ea typeface="微软雅黑"/>
              </a:rPr>
              <a:t>情怀</a:t>
            </a:r>
            <a:endParaRPr/>
          </a:p>
        </p:txBody>
      </p:sp>
      <p:sp>
        <p:nvSpPr>
          <p:cNvPr id="283" name="CustomShape 15"/>
          <p:cNvSpPr/>
          <p:nvPr/>
        </p:nvSpPr>
        <p:spPr>
          <a:xfrm>
            <a:off x="4026960" y="1058400"/>
            <a:ext cx="4137480" cy="794160"/>
          </a:xfrm>
          <a:prstGeom prst="rect">
            <a:avLst/>
          </a:prstGeom>
          <a:noFill/>
          <a:ln>
            <a:solidFill>
              <a:srgbClr val="616161"/>
            </a:solidFill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7436520" y="-1901520"/>
            <a:ext cx="5223960" cy="109713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71400">
                <a:solidFill>
                  <a:srgbClr val="404040"/>
                </a:solidFill>
                <a:latin typeface="Arial"/>
                <a:ea typeface="微软雅黑 Light"/>
              </a:rPr>
              <a:t>4</a:t>
            </a:r>
            <a:endParaRPr/>
          </a:p>
        </p:txBody>
      </p:sp>
      <p:pic>
        <p:nvPicPr>
          <p:cNvPr id="397" name="图片 1" descr=""/>
          <p:cNvPicPr/>
          <p:nvPr/>
        </p:nvPicPr>
        <p:blipFill>
          <a:blip r:embed="rId1"/>
          <a:srcRect l="36935" t="0" r="0" b="0"/>
          <a:stretch>
            <a:fillRect/>
          </a:stretch>
        </p:blipFill>
        <p:spPr>
          <a:xfrm>
            <a:off x="0" y="3011040"/>
            <a:ext cx="5418000" cy="91260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6140520" y="2767320"/>
            <a:ext cx="4254840" cy="760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微软雅黑"/>
                <a:ea typeface="微软雅黑"/>
              </a:rPr>
              <a:t>请输入你的情怀</a:t>
            </a:r>
            <a:endParaRPr/>
          </a:p>
        </p:txBody>
      </p:sp>
      <p:sp>
        <p:nvSpPr>
          <p:cNvPr id="399" name="CustomShape 3"/>
          <p:cNvSpPr/>
          <p:nvPr/>
        </p:nvSpPr>
        <p:spPr>
          <a:xfrm>
            <a:off x="6209280" y="2220120"/>
            <a:ext cx="180864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 Light"/>
                <a:ea typeface="微软雅黑 Light"/>
              </a:rPr>
              <a:t>第四部分</a:t>
            </a:r>
            <a:endParaRPr/>
          </a:p>
        </p:txBody>
      </p:sp>
      <p:sp>
        <p:nvSpPr>
          <p:cNvPr id="400" name="CustomShape 4"/>
          <p:cNvSpPr/>
          <p:nvPr/>
        </p:nvSpPr>
        <p:spPr>
          <a:xfrm>
            <a:off x="6200640" y="3536640"/>
            <a:ext cx="4568400" cy="81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将电源键从边框上移除并整合至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Home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键内，将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SIM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卡槽隐藏至右侧键内，在永无尽头的极简主义美学道路上。</a:t>
            </a:r>
            <a:endParaRPr/>
          </a:p>
        </p:txBody>
      </p:sp>
      <p:sp>
        <p:nvSpPr>
          <p:cNvPr id="401" name="CustomShape 5"/>
          <p:cNvSpPr/>
          <p:nvPr/>
        </p:nvSpPr>
        <p:spPr>
          <a:xfrm>
            <a:off x="6239880" y="4270320"/>
            <a:ext cx="1697400" cy="3650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6482520" y="2792520"/>
            <a:ext cx="2793240" cy="5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微软雅黑"/>
                <a:ea typeface="微软雅黑"/>
              </a:rPr>
              <a:t>请输入你的情怀</a:t>
            </a:r>
            <a:endParaRPr/>
          </a:p>
        </p:txBody>
      </p:sp>
      <p:sp>
        <p:nvSpPr>
          <p:cNvPr id="403" name="CustomShape 2"/>
          <p:cNvSpPr/>
          <p:nvPr/>
        </p:nvSpPr>
        <p:spPr>
          <a:xfrm>
            <a:off x="6558840" y="3341160"/>
            <a:ext cx="4692960" cy="76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lang="en-US" sz="2000">
                <a:solidFill>
                  <a:srgbClr val="bdbdbd"/>
                </a:solidFill>
                <a:latin typeface="微软雅黑 Light"/>
                <a:ea typeface="微软雅黑 Light"/>
              </a:rPr>
              <a:t>玻璃材质桌面主题。多宫格桌面新增以当前锁屏壁纸为背景的“毛玻璃”主题</a:t>
            </a:r>
            <a:endParaRPr/>
          </a:p>
        </p:txBody>
      </p:sp>
      <p:pic>
        <p:nvPicPr>
          <p:cNvPr id="404" name="图片 8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4680" y="-104040"/>
            <a:ext cx="5795640" cy="10220400"/>
          </a:xfrm>
          <a:prstGeom prst="rect">
            <a:avLst/>
          </a:prstGeom>
          <a:ln>
            <a:noFill/>
          </a:ln>
        </p:spPr>
      </p:pic>
      <p:pic>
        <p:nvPicPr>
          <p:cNvPr id="405" name="图片 8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38280" y="1518480"/>
            <a:ext cx="3822120" cy="6755760"/>
          </a:xfrm>
          <a:prstGeom prst="rect">
            <a:avLst/>
          </a:prstGeom>
          <a:ln>
            <a:noFill/>
          </a:ln>
        </p:spPr>
      </p:pic>
      <p:sp>
        <p:nvSpPr>
          <p:cNvPr id="406" name="Line 3"/>
          <p:cNvSpPr/>
          <p:nvPr/>
        </p:nvSpPr>
        <p:spPr>
          <a:xfrm>
            <a:off x="6387840" y="2908080"/>
            <a:ext cx="0" cy="17985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</p:sp>
      <p:sp>
        <p:nvSpPr>
          <p:cNvPr id="407" name="CustomShape 4"/>
          <p:cNvSpPr/>
          <p:nvPr/>
        </p:nvSpPr>
        <p:spPr>
          <a:xfrm>
            <a:off x="6595920" y="4270320"/>
            <a:ext cx="1697400" cy="3650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图片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32480" y="4247280"/>
            <a:ext cx="8326800" cy="884520"/>
          </a:xfrm>
          <a:prstGeom prst="rect">
            <a:avLst/>
          </a:prstGeom>
          <a:ln>
            <a:noFill/>
          </a:ln>
        </p:spPr>
      </p:pic>
      <p:pic>
        <p:nvPicPr>
          <p:cNvPr id="409" name="图片 11" descr=""/>
          <p:cNvPicPr/>
          <p:nvPr/>
        </p:nvPicPr>
        <p:blipFill>
          <a:blip r:embed="rId2"/>
          <a:srcRect l="-239271" t="0" r="426001" b="0"/>
          <a:stretch>
            <a:fillRect/>
          </a:stretch>
        </p:blipFill>
        <p:spPr>
          <a:xfrm>
            <a:off x="7089480" y="4083120"/>
            <a:ext cx="2451600" cy="1170720"/>
          </a:xfrm>
          <a:prstGeom prst="rect">
            <a:avLst/>
          </a:prstGeom>
          <a:ln>
            <a:noFill/>
          </a:ln>
        </p:spPr>
      </p:pic>
      <p:pic>
        <p:nvPicPr>
          <p:cNvPr id="410" name="图片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762240" y="3301560"/>
            <a:ext cx="3121920" cy="3340440"/>
          </a:xfrm>
          <a:prstGeom prst="rect">
            <a:avLst/>
          </a:prstGeom>
          <a:ln>
            <a:noFill/>
          </a:ln>
        </p:spPr>
      </p:pic>
      <p:sp>
        <p:nvSpPr>
          <p:cNvPr id="411" name="CustomShape 1"/>
          <p:cNvSpPr/>
          <p:nvPr/>
        </p:nvSpPr>
        <p:spPr>
          <a:xfrm>
            <a:off x="1615320" y="2062440"/>
            <a:ext cx="8960760" cy="62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lang="en-US" sz="1600">
                <a:solidFill>
                  <a:srgbClr val="808080"/>
                </a:solidFill>
                <a:latin typeface="Segoe UI Light 8"/>
                <a:ea typeface="微软雅黑 Light"/>
              </a:rPr>
              <a:t>工匠精神的证明，隐藏在每一个值得被放大欣赏的细节中偏执于有用的细节，偏执于无用的细节，偏执于甚至不会被发现是有用还是无用的细节。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4404960" y="1267200"/>
            <a:ext cx="338148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10005"/>
                </a:solidFill>
                <a:latin typeface="微软雅黑 Light"/>
                <a:ea typeface="微软雅黑 Light"/>
              </a:rPr>
              <a:t>请输入你的情怀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图片 3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360" y="2827440"/>
            <a:ext cx="1831320" cy="3237120"/>
          </a:xfrm>
          <a:prstGeom prst="rect">
            <a:avLst/>
          </a:prstGeom>
          <a:ln>
            <a:noFill/>
          </a:ln>
        </p:spPr>
      </p:pic>
      <p:pic>
        <p:nvPicPr>
          <p:cNvPr id="414" name="图片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258600" y="2827440"/>
            <a:ext cx="1831320" cy="3237120"/>
          </a:xfrm>
          <a:prstGeom prst="rect">
            <a:avLst/>
          </a:prstGeom>
          <a:ln>
            <a:noFill/>
          </a:ln>
        </p:spPr>
      </p:pic>
      <p:pic>
        <p:nvPicPr>
          <p:cNvPr id="415" name="图片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01480" y="2827440"/>
            <a:ext cx="1831320" cy="3237120"/>
          </a:xfrm>
          <a:prstGeom prst="rect">
            <a:avLst/>
          </a:prstGeom>
          <a:ln>
            <a:noFill/>
          </a:ln>
        </p:spPr>
      </p:pic>
      <p:pic>
        <p:nvPicPr>
          <p:cNvPr id="416" name="图片 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416080" y="2827440"/>
            <a:ext cx="1831320" cy="3237120"/>
          </a:xfrm>
          <a:prstGeom prst="rect">
            <a:avLst/>
          </a:prstGeom>
          <a:ln>
            <a:noFill/>
          </a:ln>
        </p:spPr>
      </p:pic>
      <p:sp>
        <p:nvSpPr>
          <p:cNvPr id="417" name="Line 1"/>
          <p:cNvSpPr/>
          <p:nvPr/>
        </p:nvSpPr>
        <p:spPr>
          <a:xfrm>
            <a:off x="11030760" y="4205160"/>
            <a:ext cx="250200" cy="250200"/>
          </a:xfrm>
          <a:prstGeom prst="line">
            <a:avLst/>
          </a:prstGeom>
          <a:ln w="6480">
            <a:solidFill>
              <a:srgbClr val="595959"/>
            </a:solidFill>
            <a:miter/>
          </a:ln>
        </p:spPr>
      </p:sp>
      <p:sp>
        <p:nvSpPr>
          <p:cNvPr id="418" name="Line 2"/>
          <p:cNvSpPr/>
          <p:nvPr/>
        </p:nvSpPr>
        <p:spPr>
          <a:xfrm flipV="1">
            <a:off x="11030760" y="4455360"/>
            <a:ext cx="250200" cy="250560"/>
          </a:xfrm>
          <a:prstGeom prst="line">
            <a:avLst/>
          </a:prstGeom>
          <a:ln w="6480">
            <a:solidFill>
              <a:srgbClr val="595959"/>
            </a:solidFill>
            <a:miter/>
          </a:ln>
        </p:spPr>
      </p:sp>
      <p:sp>
        <p:nvSpPr>
          <p:cNvPr id="419" name="Line 3"/>
          <p:cNvSpPr/>
          <p:nvPr/>
        </p:nvSpPr>
        <p:spPr>
          <a:xfrm flipH="1">
            <a:off x="910440" y="4205160"/>
            <a:ext cx="250200" cy="250200"/>
          </a:xfrm>
          <a:prstGeom prst="line">
            <a:avLst/>
          </a:prstGeom>
          <a:ln w="6480">
            <a:solidFill>
              <a:srgbClr val="595959"/>
            </a:solidFill>
            <a:miter/>
          </a:ln>
        </p:spPr>
      </p:sp>
      <p:sp>
        <p:nvSpPr>
          <p:cNvPr id="420" name="Line 4"/>
          <p:cNvSpPr/>
          <p:nvPr/>
        </p:nvSpPr>
        <p:spPr>
          <a:xfrm flipH="1" flipV="1">
            <a:off x="910440" y="4455360"/>
            <a:ext cx="250200" cy="250560"/>
          </a:xfrm>
          <a:prstGeom prst="line">
            <a:avLst/>
          </a:prstGeom>
          <a:ln w="6480">
            <a:solidFill>
              <a:srgbClr val="595959"/>
            </a:solidFill>
            <a:miter/>
          </a:ln>
        </p:spPr>
      </p:sp>
      <p:sp>
        <p:nvSpPr>
          <p:cNvPr id="421" name="CustomShape 5"/>
          <p:cNvSpPr/>
          <p:nvPr/>
        </p:nvSpPr>
        <p:spPr>
          <a:xfrm>
            <a:off x="4709880" y="951840"/>
            <a:ext cx="277200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微软雅黑"/>
                <a:ea typeface="微软雅黑"/>
              </a:rPr>
              <a:t>请输入你的情怀</a:t>
            </a:r>
            <a:endParaRPr/>
          </a:p>
        </p:txBody>
      </p:sp>
      <p:sp>
        <p:nvSpPr>
          <p:cNvPr id="422" name="CustomShape 6"/>
          <p:cNvSpPr/>
          <p:nvPr/>
        </p:nvSpPr>
        <p:spPr>
          <a:xfrm>
            <a:off x="1944360" y="1596240"/>
            <a:ext cx="8303040" cy="55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将电源键从边框上移除并整合至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Home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键内，将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SIM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卡槽隐藏至右侧键内，在永无尽头的极简主义美学道路上，我们艰难又合理地去掉每一个不必要的开孔或疤痕，只为再减少一个设计上的遗憾。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图片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85840" y="2374560"/>
            <a:ext cx="4381200" cy="266652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1329120" y="2526480"/>
            <a:ext cx="231480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微软雅黑"/>
                <a:ea typeface="微软雅黑"/>
              </a:rPr>
              <a:t>请输入你的情怀</a:t>
            </a:r>
            <a:endParaRPr/>
          </a:p>
        </p:txBody>
      </p:sp>
      <p:sp>
        <p:nvSpPr>
          <p:cNvPr id="425" name="CustomShape 2"/>
          <p:cNvSpPr/>
          <p:nvPr/>
        </p:nvSpPr>
        <p:spPr>
          <a:xfrm>
            <a:off x="969480" y="2988000"/>
            <a:ext cx="3034440" cy="179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20000"/>
              </a:lnSpc>
              <a:buFont typeface="Segoe UI Light 8"/>
              <a:buAutoNum type="arabicPeriod"/>
            </a:pP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左右声道独立专业运放芯片德州仪器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OPA1612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；</a:t>
            </a:r>
            <a:endParaRPr/>
          </a:p>
          <a:p>
            <a:pPr>
              <a:lnSpc>
                <a:spcPct val="120000"/>
              </a:lnSpc>
              <a:buFont typeface="Segoe UI Light 8"/>
              <a:buAutoNum type="arabicPeriod"/>
            </a:pP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结合 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Smartisan OS 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无损音频解决方案；</a:t>
            </a:r>
            <a:endParaRPr/>
          </a:p>
          <a:p>
            <a:pPr>
              <a:lnSpc>
                <a:spcPct val="120000"/>
              </a:lnSpc>
              <a:buFont typeface="Segoe UI Light 8"/>
              <a:buAutoNum type="arabicPeriod"/>
            </a:pP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还原真实的声音，打造令人沉醉的 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Hi-Fi 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音质。</a:t>
            </a:r>
            <a:endParaRPr/>
          </a:p>
        </p:txBody>
      </p:sp>
      <p:sp>
        <p:nvSpPr>
          <p:cNvPr id="426" name="Line 3"/>
          <p:cNvSpPr/>
          <p:nvPr/>
        </p:nvSpPr>
        <p:spPr>
          <a:xfrm flipH="1">
            <a:off x="6076440" y="124920"/>
            <a:ext cx="19440" cy="2249640"/>
          </a:xfrm>
          <a:prstGeom prst="line">
            <a:avLst/>
          </a:prstGeom>
          <a:ln w="6480">
            <a:solidFill>
              <a:srgbClr val="808080"/>
            </a:solidFill>
            <a:custDash>
              <a:ds d="140000" sp="105000"/>
            </a:custDash>
            <a:miter/>
          </a:ln>
        </p:spPr>
      </p:sp>
      <p:sp>
        <p:nvSpPr>
          <p:cNvPr id="427" name="Line 4"/>
          <p:cNvSpPr/>
          <p:nvPr/>
        </p:nvSpPr>
        <p:spPr>
          <a:xfrm>
            <a:off x="6095880" y="5166720"/>
            <a:ext cx="0" cy="1691280"/>
          </a:xfrm>
          <a:prstGeom prst="line">
            <a:avLst/>
          </a:prstGeom>
          <a:ln w="6480">
            <a:solidFill>
              <a:srgbClr val="808080"/>
            </a:solidFill>
            <a:custDash>
              <a:ds d="140000" sp="105000"/>
            </a:custDash>
            <a:miter/>
          </a:ln>
        </p:spPr>
      </p:sp>
      <p:sp>
        <p:nvSpPr>
          <p:cNvPr id="428" name="CustomShape 5"/>
          <p:cNvSpPr/>
          <p:nvPr/>
        </p:nvSpPr>
        <p:spPr>
          <a:xfrm>
            <a:off x="8568000" y="2526480"/>
            <a:ext cx="231480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微软雅黑"/>
                <a:ea typeface="微软雅黑"/>
              </a:rPr>
              <a:t>请输入你的情怀</a:t>
            </a:r>
            <a:endParaRPr/>
          </a:p>
        </p:txBody>
      </p:sp>
      <p:sp>
        <p:nvSpPr>
          <p:cNvPr id="429" name="CustomShape 6"/>
          <p:cNvSpPr/>
          <p:nvPr/>
        </p:nvSpPr>
        <p:spPr>
          <a:xfrm>
            <a:off x="8267400" y="2988000"/>
            <a:ext cx="3034440" cy="179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20000"/>
              </a:lnSpc>
              <a:buFont typeface="Segoe UI Light 8"/>
              <a:buAutoNum type="arabicPeriod"/>
            </a:pP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左右声道独立专业运放芯片德州仪器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OPA1612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；</a:t>
            </a:r>
            <a:endParaRPr/>
          </a:p>
          <a:p>
            <a:pPr>
              <a:lnSpc>
                <a:spcPct val="120000"/>
              </a:lnSpc>
              <a:buFont typeface="Segoe UI Light 8"/>
              <a:buAutoNum type="arabicPeriod"/>
            </a:pP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结合 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Smartisan OS 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无损音频解决方案；</a:t>
            </a:r>
            <a:endParaRPr/>
          </a:p>
          <a:p>
            <a:pPr>
              <a:lnSpc>
                <a:spcPct val="120000"/>
              </a:lnSpc>
              <a:buFont typeface="Segoe UI Light 8"/>
              <a:buAutoNum type="arabicPeriod"/>
            </a:pP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还原真实的声音，打造令人沉醉的 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Hi-Fi </a:t>
            </a:r>
            <a:r>
              <a:rPr lang="en-US" sz="1600">
                <a:solidFill>
                  <a:srgbClr val="808080"/>
                </a:solidFill>
                <a:latin typeface="微软雅黑 Light"/>
                <a:ea typeface="微软雅黑 Light"/>
              </a:rPr>
              <a:t>音质。</a:t>
            </a:r>
            <a:endParaRPr/>
          </a:p>
        </p:txBody>
      </p:sp>
      <p:sp>
        <p:nvSpPr>
          <p:cNvPr id="430" name="CustomShape 7"/>
          <p:cNvSpPr/>
          <p:nvPr/>
        </p:nvSpPr>
        <p:spPr>
          <a:xfrm>
            <a:off x="4994280" y="900720"/>
            <a:ext cx="2203560" cy="456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图片 1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080" y="0"/>
            <a:ext cx="12192840" cy="6858360"/>
          </a:xfrm>
          <a:prstGeom prst="rect">
            <a:avLst/>
          </a:prstGeom>
          <a:ln>
            <a:noFill/>
          </a:ln>
        </p:spPr>
      </p:pic>
      <p:sp>
        <p:nvSpPr>
          <p:cNvPr id="432" name="CustomShape 1"/>
          <p:cNvSpPr/>
          <p:nvPr/>
        </p:nvSpPr>
        <p:spPr>
          <a:xfrm>
            <a:off x="1500480" y="2547000"/>
            <a:ext cx="9325080" cy="1297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20000"/>
              </a:lnSpc>
            </a:pPr>
            <a:r>
              <a:rPr lang="en-US" sz="3600">
                <a:solidFill>
                  <a:srgbClr val="ffffff"/>
                </a:solidFill>
                <a:latin typeface="Segoe UI Light 8"/>
                <a:ea typeface="微软雅黑 Light"/>
              </a:rPr>
              <a:t>通往牛逼的路上，风景差得让人只想说脏话，</a:t>
            </a:r>
            <a:endParaRPr/>
          </a:p>
          <a:p>
            <a:pPr>
              <a:lnSpc>
                <a:spcPct val="120000"/>
              </a:lnSpc>
            </a:pPr>
            <a:r>
              <a:rPr lang="en-US" sz="3600">
                <a:solidFill>
                  <a:srgbClr val="ffffff"/>
                </a:solidFill>
                <a:latin typeface="Segoe UI Light 8"/>
                <a:ea typeface="微软雅黑 Light"/>
              </a:rPr>
              <a:t>但创业者在意的是远方。</a:t>
            </a:r>
            <a:endParaRPr/>
          </a:p>
        </p:txBody>
      </p:sp>
      <p:sp>
        <p:nvSpPr>
          <p:cNvPr id="433" name="CustomShape 2"/>
          <p:cNvSpPr/>
          <p:nvPr/>
        </p:nvSpPr>
        <p:spPr>
          <a:xfrm>
            <a:off x="9817200" y="3646440"/>
            <a:ext cx="421200" cy="143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8800">
                <a:solidFill>
                  <a:srgbClr val="d9d9d9"/>
                </a:solidFill>
                <a:latin typeface="Arial"/>
                <a:ea typeface="微软雅黑 Light"/>
              </a:rPr>
              <a:t>”</a:t>
            </a:r>
            <a:endParaRPr/>
          </a:p>
        </p:txBody>
      </p:sp>
      <p:sp>
        <p:nvSpPr>
          <p:cNvPr id="434" name="CustomShape 3"/>
          <p:cNvSpPr/>
          <p:nvPr/>
        </p:nvSpPr>
        <p:spPr>
          <a:xfrm rot="10800000">
            <a:off x="745200" y="582840"/>
            <a:ext cx="1418760" cy="219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3800">
                <a:solidFill>
                  <a:srgbClr val="d9d9d9"/>
                </a:solidFill>
                <a:latin typeface="Arial"/>
                <a:ea typeface="微软雅黑 Light"/>
              </a:rPr>
              <a:t>”</a:t>
            </a:r>
            <a:endParaRPr/>
          </a:p>
        </p:txBody>
      </p:sp>
      <p:sp>
        <p:nvSpPr>
          <p:cNvPr id="435" name="CustomShape 4"/>
          <p:cNvSpPr/>
          <p:nvPr/>
        </p:nvSpPr>
        <p:spPr>
          <a:xfrm>
            <a:off x="8790480" y="4825440"/>
            <a:ext cx="158148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20000"/>
              </a:lnSpc>
            </a:pPr>
            <a:r>
              <a:rPr lang="en-US" sz="2000">
                <a:solidFill>
                  <a:srgbClr val="ffffff"/>
                </a:solidFill>
                <a:latin typeface="微软雅黑 Light"/>
                <a:ea typeface="微软雅黑 Light"/>
              </a:rPr>
              <a:t>—— </a:t>
            </a:r>
            <a:r>
              <a:rPr lang="en-US" sz="2000">
                <a:solidFill>
                  <a:srgbClr val="ffffff"/>
                </a:solidFill>
                <a:latin typeface="微软雅黑 Light"/>
                <a:ea typeface="微软雅黑 Light"/>
              </a:rPr>
              <a:t>罗永浩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5991480" y="2335320"/>
            <a:ext cx="4254840" cy="15375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5100">
                <a:solidFill>
                  <a:srgbClr val="ffffff"/>
                </a:solidFill>
                <a:latin typeface="Segoe UI Light 8"/>
                <a:ea typeface="微软雅黑 Light"/>
              </a:rPr>
              <a:t>以傲慢与偏执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微软雅黑"/>
                <a:ea typeface="微软雅黑"/>
              </a:rPr>
              <a:t>回敬傲慢与偏见</a:t>
            </a:r>
            <a:endParaRPr/>
          </a:p>
        </p:txBody>
      </p:sp>
      <p:sp>
        <p:nvSpPr>
          <p:cNvPr id="437" name="Line 2"/>
          <p:cNvSpPr/>
          <p:nvPr/>
        </p:nvSpPr>
        <p:spPr>
          <a:xfrm>
            <a:off x="6051240" y="1981080"/>
            <a:ext cx="4044960" cy="0"/>
          </a:xfrm>
          <a:prstGeom prst="line">
            <a:avLst/>
          </a:prstGeom>
          <a:ln w="6480">
            <a:solidFill>
              <a:srgbClr val="ffffff"/>
            </a:solidFill>
            <a:miter/>
          </a:ln>
        </p:spPr>
      </p:sp>
      <p:sp>
        <p:nvSpPr>
          <p:cNvPr id="438" name="Line 3"/>
          <p:cNvSpPr/>
          <p:nvPr/>
        </p:nvSpPr>
        <p:spPr>
          <a:xfrm>
            <a:off x="6051240" y="4876560"/>
            <a:ext cx="4044960" cy="0"/>
          </a:xfrm>
          <a:prstGeom prst="line">
            <a:avLst/>
          </a:prstGeom>
          <a:ln w="6480">
            <a:solidFill>
              <a:srgbClr val="ffffff"/>
            </a:solidFill>
            <a:miter/>
          </a:ln>
        </p:spPr>
      </p:sp>
      <p:sp>
        <p:nvSpPr>
          <p:cNvPr id="439" name="CustomShape 4"/>
          <p:cNvSpPr/>
          <p:nvPr/>
        </p:nvSpPr>
        <p:spPr>
          <a:xfrm>
            <a:off x="6057720" y="4129560"/>
            <a:ext cx="109548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Segoe UI Light 8"/>
                <a:ea typeface="微软雅黑 Light"/>
              </a:rPr>
              <a:t>罗永浩</a:t>
            </a:r>
            <a:endParaRPr/>
          </a:p>
        </p:txBody>
      </p:sp>
      <p:pic>
        <p:nvPicPr>
          <p:cNvPr id="440" name="图片 16" descr=""/>
          <p:cNvPicPr/>
          <p:nvPr/>
        </p:nvPicPr>
        <p:blipFill>
          <a:blip r:embed="rId1"/>
          <a:srcRect l="0" t="0" r="0" b="1251678"/>
          <a:stretch>
            <a:fillRect/>
          </a:stretch>
        </p:blipFill>
        <p:spPr>
          <a:xfrm>
            <a:off x="-156240" y="685800"/>
            <a:ext cx="6207480" cy="6171840"/>
          </a:xfrm>
          <a:prstGeom prst="rect">
            <a:avLst/>
          </a:prstGeom>
          <a:ln>
            <a:noFill/>
          </a:ln>
        </p:spPr>
      </p:pic>
      <p:pic>
        <p:nvPicPr>
          <p:cNvPr id="441" name="图片 2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553760" y="6381720"/>
            <a:ext cx="1286280" cy="14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002840" y="2792520"/>
            <a:ext cx="4186440" cy="760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Segoe UI Light 8"/>
                <a:ea typeface="微软雅黑 Light"/>
              </a:rPr>
              <a:t>本模板</a:t>
            </a:r>
            <a:r>
              <a:rPr b="1" lang="en-US" sz="4400">
                <a:solidFill>
                  <a:srgbClr val="ffffff"/>
                </a:solidFill>
                <a:latin typeface="微软雅黑"/>
                <a:ea typeface="微软雅黑"/>
              </a:rPr>
              <a:t>设计规范</a:t>
            </a:r>
            <a:endParaRPr/>
          </a:p>
        </p:txBody>
      </p:sp>
      <p:sp>
        <p:nvSpPr>
          <p:cNvPr id="443" name="CustomShape 2"/>
          <p:cNvSpPr/>
          <p:nvPr/>
        </p:nvSpPr>
        <p:spPr>
          <a:xfrm>
            <a:off x="3825000" y="3562200"/>
            <a:ext cx="454140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Segoe UI Light 8"/>
                <a:ea typeface="微软雅黑 Light"/>
              </a:rPr>
              <a:t>DESIGN SPECIFICATIONS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2089080" y="2291040"/>
            <a:ext cx="887400" cy="45108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Segoe UI Light 8"/>
                <a:ea typeface="微软雅黑 Light"/>
              </a:rPr>
              <a:t>中文</a:t>
            </a:r>
            <a:endParaRPr/>
          </a:p>
        </p:txBody>
      </p:sp>
      <p:sp>
        <p:nvSpPr>
          <p:cNvPr id="445" name="CustomShape 2"/>
          <p:cNvSpPr/>
          <p:nvPr/>
        </p:nvSpPr>
        <p:spPr>
          <a:xfrm>
            <a:off x="3544920" y="2218680"/>
            <a:ext cx="187416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404040"/>
                </a:solidFill>
                <a:latin typeface="微软雅黑"/>
                <a:ea typeface="微软雅黑"/>
              </a:rPr>
              <a:t>微软雅黑</a:t>
            </a:r>
            <a:endParaRPr/>
          </a:p>
        </p:txBody>
      </p:sp>
      <p:sp>
        <p:nvSpPr>
          <p:cNvPr id="446" name="CustomShape 3"/>
          <p:cNvSpPr/>
          <p:nvPr/>
        </p:nvSpPr>
        <p:spPr>
          <a:xfrm>
            <a:off x="2089080" y="4283640"/>
            <a:ext cx="887400" cy="451080"/>
          </a:xfrm>
          <a:prstGeom prst="rect">
            <a:avLst/>
          </a:prstGeom>
          <a:solidFill>
            <a:srgbClr val="616161"/>
          </a:solidFill>
          <a:ln w="1260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Segoe UI Light 8"/>
                <a:ea typeface="微软雅黑 Light"/>
              </a:rPr>
              <a:t>英文</a:t>
            </a:r>
            <a:endParaRPr/>
          </a:p>
        </p:txBody>
      </p:sp>
      <p:sp>
        <p:nvSpPr>
          <p:cNvPr id="447" name="CustomShape 4"/>
          <p:cNvSpPr/>
          <p:nvPr/>
        </p:nvSpPr>
        <p:spPr>
          <a:xfrm>
            <a:off x="3359160" y="4217040"/>
            <a:ext cx="352332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404040"/>
                </a:solidFill>
                <a:latin typeface="Segoe UI Light 8"/>
                <a:ea typeface="微软雅黑 Light"/>
              </a:rPr>
              <a:t>Segoe UI Light 8</a:t>
            </a:r>
            <a:endParaRPr/>
          </a:p>
        </p:txBody>
      </p:sp>
      <p:sp>
        <p:nvSpPr>
          <p:cNvPr id="448" name="CustomShape 5"/>
          <p:cNvSpPr/>
          <p:nvPr/>
        </p:nvSpPr>
        <p:spPr>
          <a:xfrm>
            <a:off x="7205040" y="2218680"/>
            <a:ext cx="302616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404040"/>
                </a:solidFill>
                <a:latin typeface="Segoe UI Light 8"/>
                <a:ea typeface="微软雅黑 Light"/>
              </a:rPr>
              <a:t>微软雅黑 </a:t>
            </a:r>
            <a:r>
              <a:rPr lang="en-US" sz="3200">
                <a:solidFill>
                  <a:srgbClr val="404040"/>
                </a:solidFill>
                <a:latin typeface="Segoe UI Light 8"/>
                <a:ea typeface="微软雅黑 Light"/>
              </a:rPr>
              <a:t>Light</a:t>
            </a:r>
            <a:endParaRPr/>
          </a:p>
        </p:txBody>
      </p:sp>
      <p:sp>
        <p:nvSpPr>
          <p:cNvPr id="449" name="Line 6"/>
          <p:cNvSpPr/>
          <p:nvPr/>
        </p:nvSpPr>
        <p:spPr>
          <a:xfrm>
            <a:off x="1122120" y="3539160"/>
            <a:ext cx="9819360" cy="0"/>
          </a:xfrm>
          <a:prstGeom prst="line">
            <a:avLst/>
          </a:prstGeom>
          <a:ln w="6480">
            <a:solidFill>
              <a:srgbClr val="d9d9d9"/>
            </a:solidFill>
            <a:miter/>
          </a:ln>
        </p:spPr>
      </p:sp>
      <p:sp>
        <p:nvSpPr>
          <p:cNvPr id="450" name="CustomShape 7"/>
          <p:cNvSpPr/>
          <p:nvPr/>
        </p:nvSpPr>
        <p:spPr>
          <a:xfrm>
            <a:off x="7172640" y="4217040"/>
            <a:ext cx="221724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404040"/>
                </a:solidFill>
                <a:latin typeface="Segoe UI"/>
                <a:ea typeface="微软雅黑 Light"/>
              </a:rPr>
              <a:t>Segoe UI</a:t>
            </a:r>
            <a:endParaRPr/>
          </a:p>
        </p:txBody>
      </p:sp>
      <p:sp>
        <p:nvSpPr>
          <p:cNvPr id="451" name="CustomShape 8"/>
          <p:cNvSpPr/>
          <p:nvPr/>
        </p:nvSpPr>
        <p:spPr>
          <a:xfrm>
            <a:off x="871200" y="474480"/>
            <a:ext cx="79056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微软雅黑"/>
                <a:ea typeface="微软雅黑 Light"/>
              </a:rPr>
              <a:t>字体</a:t>
            </a:r>
            <a:endParaRPr/>
          </a:p>
        </p:txBody>
      </p:sp>
      <p:sp>
        <p:nvSpPr>
          <p:cNvPr id="452" name="Line 9"/>
          <p:cNvSpPr/>
          <p:nvPr/>
        </p:nvSpPr>
        <p:spPr>
          <a:xfrm>
            <a:off x="798120" y="568080"/>
            <a:ext cx="0" cy="511920"/>
          </a:xfrm>
          <a:prstGeom prst="line">
            <a:avLst/>
          </a:prstGeom>
          <a:ln w="6480">
            <a:solidFill>
              <a:srgbClr val="1b3a49"/>
            </a:solidFill>
            <a:miter/>
          </a:ln>
        </p:spPr>
      </p:sp>
      <p:sp>
        <p:nvSpPr>
          <p:cNvPr id="453" name="CustomShape 10"/>
          <p:cNvSpPr/>
          <p:nvPr/>
        </p:nvSpPr>
        <p:spPr>
          <a:xfrm>
            <a:off x="867240" y="838080"/>
            <a:ext cx="86076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微软雅黑 Light"/>
                <a:ea typeface="微软雅黑 Light"/>
              </a:rPr>
              <a:t>FONTS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871200" y="474480"/>
            <a:ext cx="79056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微软雅黑"/>
                <a:ea typeface="微软雅黑 Light"/>
              </a:rPr>
              <a:t>配色</a:t>
            </a:r>
            <a:endParaRPr/>
          </a:p>
        </p:txBody>
      </p:sp>
      <p:sp>
        <p:nvSpPr>
          <p:cNvPr id="455" name="Line 2"/>
          <p:cNvSpPr/>
          <p:nvPr/>
        </p:nvSpPr>
        <p:spPr>
          <a:xfrm>
            <a:off x="798120" y="568080"/>
            <a:ext cx="0" cy="511920"/>
          </a:xfrm>
          <a:prstGeom prst="line">
            <a:avLst/>
          </a:prstGeom>
          <a:ln w="6480">
            <a:solidFill>
              <a:srgbClr val="1b3a49"/>
            </a:solidFill>
            <a:miter/>
          </a:ln>
        </p:spPr>
      </p:sp>
      <p:sp>
        <p:nvSpPr>
          <p:cNvPr id="456" name="CustomShape 3"/>
          <p:cNvSpPr/>
          <p:nvPr/>
        </p:nvSpPr>
        <p:spPr>
          <a:xfrm>
            <a:off x="855000" y="838080"/>
            <a:ext cx="10346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微软雅黑 Light"/>
                <a:ea typeface="微软雅黑 Light"/>
              </a:rPr>
              <a:t>COLOUR</a:t>
            </a:r>
            <a:endParaRPr/>
          </a:p>
        </p:txBody>
      </p:sp>
      <p:sp>
        <p:nvSpPr>
          <p:cNvPr id="457" name="CustomShape 4"/>
          <p:cNvSpPr/>
          <p:nvPr/>
        </p:nvSpPr>
        <p:spPr>
          <a:xfrm>
            <a:off x="4020480" y="2530440"/>
            <a:ext cx="1797120" cy="17971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</p:sp>
      <p:sp>
        <p:nvSpPr>
          <p:cNvPr id="458" name="CustomShape 5"/>
          <p:cNvSpPr/>
          <p:nvPr/>
        </p:nvSpPr>
        <p:spPr>
          <a:xfrm>
            <a:off x="1666800" y="2530440"/>
            <a:ext cx="1797120" cy="1797120"/>
          </a:xfrm>
          <a:prstGeom prst="ellipse">
            <a:avLst/>
          </a:prstGeom>
          <a:solidFill>
            <a:srgbClr val="c01c23"/>
          </a:solidFill>
          <a:ln>
            <a:noFill/>
          </a:ln>
        </p:spPr>
      </p:sp>
      <p:sp>
        <p:nvSpPr>
          <p:cNvPr id="459" name="CustomShape 6"/>
          <p:cNvSpPr/>
          <p:nvPr/>
        </p:nvSpPr>
        <p:spPr>
          <a:xfrm>
            <a:off x="6374160" y="2530440"/>
            <a:ext cx="1797120" cy="1797120"/>
          </a:xfrm>
          <a:prstGeom prst="ellipse">
            <a:avLst/>
          </a:prstGeom>
          <a:solidFill>
            <a:srgbClr val="616161"/>
          </a:solidFill>
          <a:ln>
            <a:noFill/>
          </a:ln>
        </p:spPr>
      </p:sp>
      <p:sp>
        <p:nvSpPr>
          <p:cNvPr id="460" name="CustomShape 7"/>
          <p:cNvSpPr/>
          <p:nvPr/>
        </p:nvSpPr>
        <p:spPr>
          <a:xfrm>
            <a:off x="8727840" y="2530440"/>
            <a:ext cx="1797120" cy="1797120"/>
          </a:xfrm>
          <a:prstGeom prst="ellipse">
            <a:avLst/>
          </a:prstGeom>
          <a:solidFill>
            <a:srgbClr val="bdbdbd"/>
          </a:solidFill>
          <a:ln>
            <a:noFill/>
          </a:ln>
        </p:spPr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1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504640" y="-1901520"/>
            <a:ext cx="5223960" cy="109713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71400">
                <a:solidFill>
                  <a:srgbClr val="404040"/>
                </a:solidFill>
                <a:latin typeface="Arial"/>
                <a:ea typeface="微软雅黑 Light"/>
              </a:rPr>
              <a:t>1</a:t>
            </a:r>
            <a:endParaRPr/>
          </a:p>
        </p:txBody>
      </p:sp>
      <p:sp>
        <p:nvSpPr>
          <p:cNvPr id="285" name="CustomShape 2"/>
          <p:cNvSpPr/>
          <p:nvPr/>
        </p:nvSpPr>
        <p:spPr>
          <a:xfrm>
            <a:off x="5696280" y="3638520"/>
            <a:ext cx="4254840" cy="760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微软雅黑"/>
                <a:ea typeface="微软雅黑"/>
              </a:rPr>
              <a:t>请输入你的情怀</a:t>
            </a:r>
            <a:endParaRPr/>
          </a:p>
        </p:txBody>
      </p:sp>
      <p:sp>
        <p:nvSpPr>
          <p:cNvPr id="286" name="CustomShape 3"/>
          <p:cNvSpPr/>
          <p:nvPr/>
        </p:nvSpPr>
        <p:spPr>
          <a:xfrm>
            <a:off x="5765040" y="3091320"/>
            <a:ext cx="180864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 Light"/>
                <a:ea typeface="微软雅黑 Light"/>
              </a:rPr>
              <a:t>第一部分</a:t>
            </a:r>
            <a:endParaRPr/>
          </a:p>
        </p:txBody>
      </p:sp>
      <p:sp>
        <p:nvSpPr>
          <p:cNvPr id="287" name="CustomShape 4"/>
          <p:cNvSpPr/>
          <p:nvPr/>
        </p:nvSpPr>
        <p:spPr>
          <a:xfrm>
            <a:off x="5756400" y="4407840"/>
            <a:ext cx="5360400" cy="106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将电源键从边框上移除并整合至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Home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键内，将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SIM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卡槽隐藏至右侧键内，在永无尽头的极简主义美学道路上，我们艰难又合理地去掉每一个不必要的开孔或疤痕，只为再减少一个设计上的遗憾。</a:t>
            </a:r>
            <a:endParaRPr/>
          </a:p>
        </p:txBody>
      </p:sp>
      <p:sp>
        <p:nvSpPr>
          <p:cNvPr id="288" name="CustomShape 5"/>
          <p:cNvSpPr/>
          <p:nvPr/>
        </p:nvSpPr>
        <p:spPr>
          <a:xfrm>
            <a:off x="5795280" y="5366520"/>
            <a:ext cx="1697400" cy="3650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16840" y="474480"/>
            <a:ext cx="178236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微软雅黑"/>
                <a:ea typeface="微软雅黑 Light"/>
              </a:rPr>
              <a:t>素材</a:t>
            </a:r>
            <a:r>
              <a:rPr lang="en-US" sz="2400">
                <a:solidFill>
                  <a:srgbClr val="000000"/>
                </a:solidFill>
                <a:latin typeface="微软雅黑"/>
                <a:ea typeface="微软雅黑 Light"/>
              </a:rPr>
              <a:t>&amp;</a:t>
            </a:r>
            <a:r>
              <a:rPr lang="en-US" sz="2400">
                <a:solidFill>
                  <a:srgbClr val="000000"/>
                </a:solidFill>
                <a:latin typeface="微软雅黑"/>
                <a:ea typeface="微软雅黑 Light"/>
              </a:rPr>
              <a:t>参考</a:t>
            </a:r>
            <a:endParaRPr/>
          </a:p>
        </p:txBody>
      </p:sp>
      <p:sp>
        <p:nvSpPr>
          <p:cNvPr id="462" name="Line 2"/>
          <p:cNvSpPr/>
          <p:nvPr/>
        </p:nvSpPr>
        <p:spPr>
          <a:xfrm>
            <a:off x="798120" y="568080"/>
            <a:ext cx="0" cy="511920"/>
          </a:xfrm>
          <a:prstGeom prst="line">
            <a:avLst/>
          </a:prstGeom>
          <a:ln w="6480">
            <a:solidFill>
              <a:srgbClr val="1b3a49"/>
            </a:solidFill>
            <a:miter/>
          </a:ln>
        </p:spPr>
      </p:sp>
      <p:sp>
        <p:nvSpPr>
          <p:cNvPr id="463" name="CustomShape 3"/>
          <p:cNvSpPr/>
          <p:nvPr/>
        </p:nvSpPr>
        <p:spPr>
          <a:xfrm>
            <a:off x="811080" y="838080"/>
            <a:ext cx="13820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微软雅黑 Light"/>
                <a:ea typeface="微软雅黑 Light"/>
              </a:rPr>
              <a:t>REFERENCE</a:t>
            </a:r>
            <a:endParaRPr/>
          </a:p>
        </p:txBody>
      </p:sp>
      <p:sp>
        <p:nvSpPr>
          <p:cNvPr id="464" name="CustomShape 4"/>
          <p:cNvSpPr/>
          <p:nvPr/>
        </p:nvSpPr>
        <p:spPr>
          <a:xfrm>
            <a:off x="876960" y="3217680"/>
            <a:ext cx="2009880" cy="456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微软雅黑"/>
                <a:ea typeface="微软雅黑 Light"/>
              </a:rPr>
              <a:t>锤子科技官网</a:t>
            </a:r>
            <a:endParaRPr/>
          </a:p>
        </p:txBody>
      </p:sp>
      <p:sp>
        <p:nvSpPr>
          <p:cNvPr id="465" name="CustomShape 5"/>
          <p:cNvSpPr/>
          <p:nvPr/>
        </p:nvSpPr>
        <p:spPr>
          <a:xfrm>
            <a:off x="691560" y="3759120"/>
            <a:ext cx="222480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微软雅黑 Light"/>
                <a:ea typeface="微软雅黑 Light"/>
              </a:rPr>
              <a:t>www.smartisan.com</a:t>
            </a:r>
            <a:endParaRPr/>
          </a:p>
        </p:txBody>
      </p:sp>
      <p:pic>
        <p:nvPicPr>
          <p:cNvPr id="466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99400" y="1266840"/>
            <a:ext cx="6049080" cy="3582360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467" name="图片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28000" y="2306520"/>
            <a:ext cx="6049080" cy="3582360"/>
          </a:xfrm>
          <a:prstGeom prst="rect">
            <a:avLst/>
          </a:prstGeom>
          <a:ln>
            <a:solidFill>
              <a:srgbClr val="d9d9d9"/>
            </a:solidFill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879840" y="474480"/>
            <a:ext cx="261936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微软雅黑"/>
                <a:ea typeface="微软雅黑 Light"/>
              </a:rPr>
              <a:t>其余图片素材来源</a:t>
            </a:r>
            <a:endParaRPr/>
          </a:p>
        </p:txBody>
      </p:sp>
      <p:sp>
        <p:nvSpPr>
          <p:cNvPr id="469" name="Line 2"/>
          <p:cNvSpPr/>
          <p:nvPr/>
        </p:nvSpPr>
        <p:spPr>
          <a:xfrm>
            <a:off x="798120" y="568080"/>
            <a:ext cx="0" cy="511920"/>
          </a:xfrm>
          <a:prstGeom prst="line">
            <a:avLst/>
          </a:prstGeom>
          <a:ln w="6480">
            <a:solidFill>
              <a:srgbClr val="1b3a49"/>
            </a:solidFill>
            <a:miter/>
          </a:ln>
        </p:spPr>
      </p:sp>
      <p:sp>
        <p:nvSpPr>
          <p:cNvPr id="470" name="CustomShape 3"/>
          <p:cNvSpPr/>
          <p:nvPr/>
        </p:nvSpPr>
        <p:spPr>
          <a:xfrm>
            <a:off x="806760" y="838080"/>
            <a:ext cx="210600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微软雅黑 Light"/>
                <a:ea typeface="微软雅黑 Light"/>
              </a:rPr>
              <a:t>PICTURE MATERIAL</a:t>
            </a:r>
            <a:endParaRPr/>
          </a:p>
        </p:txBody>
      </p:sp>
      <p:pic>
        <p:nvPicPr>
          <p:cNvPr id="471" name="图片 4" descr=""/>
          <p:cNvPicPr/>
          <p:nvPr/>
        </p:nvPicPr>
        <p:blipFill>
          <a:blip r:embed="rId1"/>
          <a:srcRect l="0" t="0" r="0" b="951123"/>
          <a:stretch>
            <a:fillRect/>
          </a:stretch>
        </p:blipFill>
        <p:spPr>
          <a:xfrm>
            <a:off x="0" y="2738880"/>
            <a:ext cx="12191760" cy="4118760"/>
          </a:xfrm>
          <a:prstGeom prst="rect">
            <a:avLst/>
          </a:prstGeom>
          <a:ln>
            <a:solidFill>
              <a:srgbClr val="bfbfbf"/>
            </a:solidFill>
          </a:ln>
        </p:spPr>
      </p:pic>
      <p:sp>
        <p:nvSpPr>
          <p:cNvPr id="472" name="CustomShape 4"/>
          <p:cNvSpPr/>
          <p:nvPr/>
        </p:nvSpPr>
        <p:spPr>
          <a:xfrm>
            <a:off x="4633560" y="1610280"/>
            <a:ext cx="2924280" cy="456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微软雅黑"/>
                <a:ea typeface="微软雅黑 Light"/>
              </a:rPr>
              <a:t>免费可商用高清图库</a:t>
            </a:r>
            <a:endParaRPr/>
          </a:p>
        </p:txBody>
      </p:sp>
      <p:sp>
        <p:nvSpPr>
          <p:cNvPr id="473" name="CustomShape 5"/>
          <p:cNvSpPr/>
          <p:nvPr/>
        </p:nvSpPr>
        <p:spPr>
          <a:xfrm>
            <a:off x="5099400" y="2171520"/>
            <a:ext cx="199332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微软雅黑 Light"/>
                <a:ea typeface="微软雅黑 Light"/>
              </a:rPr>
              <a:t>www.pixabay.com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图片 1" descr=""/>
          <p:cNvPicPr/>
          <p:nvPr/>
        </p:nvPicPr>
        <p:blipFill>
          <a:blip r:embed="rId1"/>
          <a:srcRect l="0" t="0" r="0" b="1251678"/>
          <a:stretch>
            <a:fillRect/>
          </a:stretch>
        </p:blipFill>
        <p:spPr>
          <a:xfrm>
            <a:off x="-156240" y="685800"/>
            <a:ext cx="6207480" cy="6171840"/>
          </a:xfrm>
          <a:prstGeom prst="rect">
            <a:avLst/>
          </a:prstGeom>
          <a:ln>
            <a:noFill/>
          </a:ln>
        </p:spPr>
      </p:pic>
      <p:sp>
        <p:nvSpPr>
          <p:cNvPr id="475" name="CustomShape 1"/>
          <p:cNvSpPr/>
          <p:nvPr/>
        </p:nvSpPr>
        <p:spPr>
          <a:xfrm>
            <a:off x="6022080" y="3686760"/>
            <a:ext cx="4488480" cy="85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——</a:t>
            </a: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Smartisan T2 </a:t>
            </a: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情怀</a:t>
            </a: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PPT</a:t>
            </a:r>
            <a:r>
              <a:rPr lang="en-US" sz="2500">
                <a:solidFill>
                  <a:srgbClr val="ffffff"/>
                </a:solidFill>
                <a:latin typeface="Segoe UI Light 8"/>
                <a:ea typeface="微软雅黑 Light"/>
              </a:rPr>
              <a:t>模板</a:t>
            </a:r>
            <a:endParaRPr/>
          </a:p>
        </p:txBody>
      </p:sp>
      <p:sp>
        <p:nvSpPr>
          <p:cNvPr id="476" name="CustomShape 2"/>
          <p:cNvSpPr/>
          <p:nvPr/>
        </p:nvSpPr>
        <p:spPr>
          <a:xfrm>
            <a:off x="5903640" y="2571840"/>
            <a:ext cx="4760640" cy="1279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7800">
                <a:solidFill>
                  <a:srgbClr val="ffffff"/>
                </a:solidFill>
                <a:latin typeface="微软雅黑"/>
                <a:ea typeface="微软雅黑"/>
              </a:rPr>
              <a:t>THANKS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5064480" y="3801960"/>
            <a:ext cx="206316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808080"/>
                </a:solidFill>
                <a:latin typeface="Segoe UI Light 8"/>
                <a:ea typeface="微软雅黑 Light"/>
              </a:rPr>
              <a:t>More than PPT.</a:t>
            </a:r>
            <a:endParaRPr/>
          </a:p>
        </p:txBody>
      </p:sp>
      <p:sp>
        <p:nvSpPr>
          <p:cNvPr id="478" name="CustomShape 2"/>
          <p:cNvSpPr/>
          <p:nvPr/>
        </p:nvSpPr>
        <p:spPr>
          <a:xfrm>
            <a:off x="4634280" y="2905560"/>
            <a:ext cx="2922840" cy="63936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Segoe UI Light 8"/>
                <a:ea typeface="微软雅黑 Light"/>
              </a:rPr>
              <a:t>SIMON PPT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图片 1" descr=""/>
          <p:cNvPicPr/>
          <p:nvPr/>
        </p:nvPicPr>
        <p:blipFill>
          <a:blip r:embed="rId1"/>
          <a:srcRect l="0" t="0" r="0" b="923600"/>
          <a:stretch>
            <a:fillRect/>
          </a:stretch>
        </p:blipFill>
        <p:spPr>
          <a:xfrm>
            <a:off x="6015240" y="216000"/>
            <a:ext cx="5729760" cy="6641640"/>
          </a:xfrm>
          <a:prstGeom prst="rect">
            <a:avLst/>
          </a:prstGeom>
          <a:ln>
            <a:noFill/>
          </a:ln>
        </p:spPr>
      </p:pic>
      <p:sp>
        <p:nvSpPr>
          <p:cNvPr id="290" name="CustomShape 1"/>
          <p:cNvSpPr/>
          <p:nvPr/>
        </p:nvSpPr>
        <p:spPr>
          <a:xfrm>
            <a:off x="737280" y="1734480"/>
            <a:ext cx="4224240" cy="821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4800">
                <a:solidFill>
                  <a:srgbClr val="bdbdbd"/>
                </a:solidFill>
                <a:latin typeface="Segoe UI Light 8"/>
                <a:ea typeface="微软雅黑 Light"/>
              </a:rPr>
              <a:t>Smartisan T2</a:t>
            </a:r>
            <a:endParaRPr/>
          </a:p>
        </p:txBody>
      </p:sp>
      <p:sp>
        <p:nvSpPr>
          <p:cNvPr id="291" name="CustomShape 2"/>
          <p:cNvSpPr/>
          <p:nvPr/>
        </p:nvSpPr>
        <p:spPr>
          <a:xfrm>
            <a:off x="933120" y="3097440"/>
            <a:ext cx="227484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骁龙™</a:t>
            </a: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808</a:t>
            </a:r>
            <a:endParaRPr/>
          </a:p>
        </p:txBody>
      </p:sp>
      <p:sp>
        <p:nvSpPr>
          <p:cNvPr id="292" name="CustomShape 3"/>
          <p:cNvSpPr/>
          <p:nvPr/>
        </p:nvSpPr>
        <p:spPr>
          <a:xfrm>
            <a:off x="2877840" y="3258360"/>
            <a:ext cx="78912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808080"/>
                </a:solidFill>
                <a:latin typeface="Segoe UI Light 8"/>
                <a:ea typeface="微软雅黑 Light"/>
              </a:rPr>
              <a:t>处理器</a:t>
            </a:r>
            <a:endParaRPr/>
          </a:p>
        </p:txBody>
      </p:sp>
      <p:sp>
        <p:nvSpPr>
          <p:cNvPr id="293" name="CustomShape 4"/>
          <p:cNvSpPr/>
          <p:nvPr/>
        </p:nvSpPr>
        <p:spPr>
          <a:xfrm>
            <a:off x="919440" y="3837240"/>
            <a:ext cx="17200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1300</a:t>
            </a: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万</a:t>
            </a:r>
            <a:endParaRPr/>
          </a:p>
        </p:txBody>
      </p:sp>
      <p:sp>
        <p:nvSpPr>
          <p:cNvPr id="294" name="CustomShape 5"/>
          <p:cNvSpPr/>
          <p:nvPr/>
        </p:nvSpPr>
        <p:spPr>
          <a:xfrm>
            <a:off x="2305800" y="3997800"/>
            <a:ext cx="99180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808080"/>
                </a:solidFill>
                <a:latin typeface="Segoe UI Light 8"/>
                <a:ea typeface="微软雅黑 Light"/>
              </a:rPr>
              <a:t>主摄像头</a:t>
            </a:r>
            <a:endParaRPr/>
          </a:p>
        </p:txBody>
      </p:sp>
      <p:sp>
        <p:nvSpPr>
          <p:cNvPr id="295" name="CustomShape 6"/>
          <p:cNvSpPr/>
          <p:nvPr/>
        </p:nvSpPr>
        <p:spPr>
          <a:xfrm>
            <a:off x="3984840" y="3097440"/>
            <a:ext cx="207720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16/32 GB</a:t>
            </a:r>
            <a:endParaRPr/>
          </a:p>
        </p:txBody>
      </p:sp>
      <p:sp>
        <p:nvSpPr>
          <p:cNvPr id="296" name="CustomShape 7"/>
          <p:cNvSpPr/>
          <p:nvPr/>
        </p:nvSpPr>
        <p:spPr>
          <a:xfrm>
            <a:off x="5706000" y="325836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808080"/>
                </a:solidFill>
                <a:latin typeface="Segoe UI Light 8"/>
                <a:ea typeface="微软雅黑 Light"/>
              </a:rPr>
              <a:t>容量</a:t>
            </a:r>
            <a:endParaRPr/>
          </a:p>
        </p:txBody>
      </p:sp>
      <p:sp>
        <p:nvSpPr>
          <p:cNvPr id="297" name="CustomShape 8"/>
          <p:cNvSpPr/>
          <p:nvPr/>
        </p:nvSpPr>
        <p:spPr>
          <a:xfrm>
            <a:off x="4041000" y="3837240"/>
            <a:ext cx="1345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Segoe UI Light 8"/>
                <a:ea typeface="微软雅黑 Light"/>
              </a:rPr>
              <a:t>4.95‘’</a:t>
            </a:r>
            <a:endParaRPr/>
          </a:p>
        </p:txBody>
      </p:sp>
      <p:sp>
        <p:nvSpPr>
          <p:cNvPr id="298" name="CustomShape 9"/>
          <p:cNvSpPr/>
          <p:nvPr/>
        </p:nvSpPr>
        <p:spPr>
          <a:xfrm>
            <a:off x="5024520" y="3997800"/>
            <a:ext cx="139716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808080"/>
                </a:solidFill>
                <a:latin typeface="Segoe UI Light 8"/>
                <a:ea typeface="微软雅黑 Light"/>
              </a:rPr>
              <a:t>全高清显示屏</a:t>
            </a:r>
            <a:endParaRPr/>
          </a:p>
        </p:txBody>
      </p:sp>
      <p:sp>
        <p:nvSpPr>
          <p:cNvPr id="299" name="Line 10"/>
          <p:cNvSpPr/>
          <p:nvPr/>
        </p:nvSpPr>
        <p:spPr>
          <a:xfrm>
            <a:off x="1091520" y="2786760"/>
            <a:ext cx="5290560" cy="0"/>
          </a:xfrm>
          <a:prstGeom prst="line">
            <a:avLst/>
          </a:prstGeom>
          <a:ln w="6480">
            <a:solidFill>
              <a:srgbClr val="595959"/>
            </a:solidFill>
            <a:miter/>
          </a:ln>
        </p:spPr>
      </p:sp>
      <p:sp>
        <p:nvSpPr>
          <p:cNvPr id="300" name="Line 11"/>
          <p:cNvSpPr/>
          <p:nvPr/>
        </p:nvSpPr>
        <p:spPr>
          <a:xfrm>
            <a:off x="1091520" y="4597560"/>
            <a:ext cx="5290560" cy="0"/>
          </a:xfrm>
          <a:prstGeom prst="line">
            <a:avLst/>
          </a:prstGeom>
          <a:ln w="6480">
            <a:solidFill>
              <a:srgbClr val="595959"/>
            </a:solidFill>
            <a:miter/>
          </a:ln>
        </p:spPr>
      </p:sp>
      <p:sp>
        <p:nvSpPr>
          <p:cNvPr id="301" name="CustomShape 12"/>
          <p:cNvSpPr/>
          <p:nvPr/>
        </p:nvSpPr>
        <p:spPr>
          <a:xfrm>
            <a:off x="873720" y="4862880"/>
            <a:ext cx="281880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616161"/>
                </a:solidFill>
                <a:latin typeface="Segoe UI Light 8"/>
                <a:ea typeface="微软雅黑 Light"/>
              </a:rPr>
              <a:t>1920 x 1080 </a:t>
            </a:r>
            <a:r>
              <a:rPr lang="en-US" sz="1400">
                <a:solidFill>
                  <a:srgbClr val="616161"/>
                </a:solidFill>
                <a:latin typeface="Segoe UI Light 8"/>
                <a:ea typeface="微软雅黑 Light"/>
              </a:rPr>
              <a:t>分辨率，</a:t>
            </a:r>
            <a:r>
              <a:rPr lang="en-US" sz="1400">
                <a:solidFill>
                  <a:srgbClr val="616161"/>
                </a:solidFill>
                <a:latin typeface="Segoe UI Light 8"/>
                <a:ea typeface="微软雅黑 Light"/>
              </a:rPr>
              <a:t>445 PPI</a:t>
            </a:r>
            <a:endParaRPr/>
          </a:p>
        </p:txBody>
      </p:sp>
      <p:sp>
        <p:nvSpPr>
          <p:cNvPr id="302" name="CustomShape 13"/>
          <p:cNvSpPr/>
          <p:nvPr/>
        </p:nvSpPr>
        <p:spPr>
          <a:xfrm>
            <a:off x="4018680" y="4862880"/>
            <a:ext cx="197892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616161"/>
                </a:solidFill>
                <a:latin typeface="Segoe UI Light 8"/>
                <a:ea typeface="微软雅黑 Light"/>
              </a:rPr>
              <a:t>NFC</a:t>
            </a:r>
            <a:r>
              <a:rPr lang="en-US" sz="1400">
                <a:solidFill>
                  <a:srgbClr val="616161"/>
                </a:solidFill>
                <a:latin typeface="Segoe UI Light 8"/>
                <a:ea typeface="微软雅黑 Light"/>
              </a:rPr>
              <a:t>蓝牙 </a:t>
            </a:r>
            <a:r>
              <a:rPr lang="en-US" sz="1400">
                <a:solidFill>
                  <a:srgbClr val="616161"/>
                </a:solidFill>
                <a:latin typeface="Segoe UI Light 8"/>
                <a:ea typeface="微软雅黑 Light"/>
              </a:rPr>
              <a:t>4.1 LE</a:t>
            </a:r>
            <a:r>
              <a:rPr lang="en-US" sz="1400">
                <a:solidFill>
                  <a:srgbClr val="616161"/>
                </a:solidFill>
                <a:latin typeface="Segoe UI Light 8"/>
                <a:ea typeface="微软雅黑 Light"/>
              </a:rPr>
              <a:t>支持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图表 6"/>
          <p:cNvGraphicFramePr/>
          <p:nvPr/>
        </p:nvGraphicFramePr>
        <p:xfrm>
          <a:off x="1115280" y="1212120"/>
          <a:ext cx="5196600" cy="463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04" name="CustomShape 1"/>
          <p:cNvSpPr/>
          <p:nvPr/>
        </p:nvSpPr>
        <p:spPr>
          <a:xfrm flipH="1">
            <a:off x="3198240" y="1892520"/>
            <a:ext cx="479160" cy="676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808080"/>
                </a:solidFill>
                <a:latin typeface="Segoe UI Light 8"/>
                <a:ea typeface="微软雅黑 Light"/>
              </a:rPr>
              <a:t>9</a:t>
            </a:r>
            <a:r>
              <a:rPr lang="en-US" sz="1050">
                <a:solidFill>
                  <a:srgbClr val="808080"/>
                </a:solidFill>
                <a:latin typeface="Segoe UI Light 8"/>
                <a:ea typeface="微软雅黑 Light"/>
              </a:rPr>
              <a:t>%</a:t>
            </a:r>
            <a:endParaRPr/>
          </a:p>
        </p:txBody>
      </p:sp>
      <p:sp>
        <p:nvSpPr>
          <p:cNvPr id="305" name="CustomShape 2"/>
          <p:cNvSpPr/>
          <p:nvPr/>
        </p:nvSpPr>
        <p:spPr>
          <a:xfrm>
            <a:off x="3912840" y="3127320"/>
            <a:ext cx="1545120" cy="10047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6000">
                <a:solidFill>
                  <a:srgbClr val="ffffff"/>
                </a:solidFill>
                <a:latin typeface="微软雅黑"/>
                <a:ea typeface="微软雅黑"/>
              </a:rPr>
              <a:t>58</a:t>
            </a:r>
            <a:r>
              <a:rPr b="1" lang="en-US" sz="2400">
                <a:solidFill>
                  <a:srgbClr val="ffffff"/>
                </a:solidFill>
                <a:latin typeface="微软雅黑"/>
                <a:ea typeface="微软雅黑"/>
              </a:rPr>
              <a:t>%</a:t>
            </a:r>
            <a:endParaRPr/>
          </a:p>
        </p:txBody>
      </p:sp>
      <p:sp>
        <p:nvSpPr>
          <p:cNvPr id="306" name="CustomShape 3"/>
          <p:cNvSpPr/>
          <p:nvPr/>
        </p:nvSpPr>
        <p:spPr>
          <a:xfrm>
            <a:off x="6978240" y="2605320"/>
            <a:ext cx="4247280" cy="107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lang="en-US" sz="1400">
                <a:solidFill>
                  <a:srgbClr val="616161"/>
                </a:solidFill>
                <a:latin typeface="微软雅黑 Light"/>
                <a:ea typeface="微软雅黑 Light"/>
              </a:rPr>
              <a:t>将电源键从边框上移除并整合至 </a:t>
            </a:r>
            <a:r>
              <a:rPr lang="en-US" sz="1400">
                <a:solidFill>
                  <a:srgbClr val="616161"/>
                </a:solidFill>
                <a:latin typeface="微软雅黑 Light"/>
                <a:ea typeface="微软雅黑 Light"/>
              </a:rPr>
              <a:t>Home </a:t>
            </a:r>
            <a:r>
              <a:rPr lang="en-US" sz="1400">
                <a:solidFill>
                  <a:srgbClr val="616161"/>
                </a:solidFill>
                <a:latin typeface="微软雅黑 Light"/>
                <a:ea typeface="微软雅黑 Light"/>
              </a:rPr>
              <a:t>键内，将 </a:t>
            </a:r>
            <a:r>
              <a:rPr lang="en-US" sz="1400">
                <a:solidFill>
                  <a:srgbClr val="616161"/>
                </a:solidFill>
                <a:latin typeface="微软雅黑 Light"/>
                <a:ea typeface="微软雅黑 Light"/>
              </a:rPr>
              <a:t>SIM </a:t>
            </a:r>
            <a:r>
              <a:rPr lang="en-US" sz="1400">
                <a:solidFill>
                  <a:srgbClr val="616161"/>
                </a:solidFill>
                <a:latin typeface="微软雅黑 Light"/>
                <a:ea typeface="微软雅黑 Light"/>
              </a:rPr>
              <a:t>卡槽隐藏至右侧键内，在永无尽头的极简主义美学道路上，我们艰难又合理地去掉每一个不必要的开孔或疤痕，只为再减少一个设计上的遗憾。</a:t>
            </a:r>
            <a:endParaRPr/>
          </a:p>
        </p:txBody>
      </p:sp>
      <p:sp>
        <p:nvSpPr>
          <p:cNvPr id="307" name="CustomShape 4"/>
          <p:cNvSpPr/>
          <p:nvPr/>
        </p:nvSpPr>
        <p:spPr>
          <a:xfrm>
            <a:off x="6878520" y="1687680"/>
            <a:ext cx="3483000" cy="57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b="1" lang="en-US" sz="3200">
                <a:solidFill>
                  <a:srgbClr val="616161"/>
                </a:solidFill>
                <a:latin typeface="微软雅黑"/>
                <a:ea typeface="微软雅黑"/>
              </a:rPr>
              <a:t>情怀标题</a:t>
            </a:r>
            <a:r>
              <a:rPr b="1" lang="en-US" sz="3200">
                <a:solidFill>
                  <a:srgbClr val="616161"/>
                </a:solidFill>
                <a:latin typeface="微软雅黑"/>
                <a:ea typeface="微软雅黑"/>
              </a:rPr>
              <a:t>&amp;</a:t>
            </a:r>
            <a:r>
              <a:rPr b="1" lang="en-US" sz="3200">
                <a:solidFill>
                  <a:srgbClr val="616161"/>
                </a:solidFill>
                <a:latin typeface="微软雅黑"/>
                <a:ea typeface="微软雅黑"/>
              </a:rPr>
              <a:t>数据</a:t>
            </a:r>
            <a:endParaRPr/>
          </a:p>
        </p:txBody>
      </p:sp>
      <p:sp>
        <p:nvSpPr>
          <p:cNvPr id="308" name="Line 5"/>
          <p:cNvSpPr/>
          <p:nvPr/>
        </p:nvSpPr>
        <p:spPr>
          <a:xfrm>
            <a:off x="6978240" y="2415600"/>
            <a:ext cx="4247640" cy="0"/>
          </a:xfrm>
          <a:prstGeom prst="line">
            <a:avLst/>
          </a:prstGeom>
          <a:ln w="6480">
            <a:solidFill>
              <a:srgbClr val="616161"/>
            </a:solidFill>
            <a:miter/>
          </a:ln>
        </p:spPr>
      </p:sp>
      <p:sp>
        <p:nvSpPr>
          <p:cNvPr id="309" name="Line 6"/>
          <p:cNvSpPr/>
          <p:nvPr/>
        </p:nvSpPr>
        <p:spPr>
          <a:xfrm>
            <a:off x="6978240" y="3995640"/>
            <a:ext cx="4247640" cy="0"/>
          </a:xfrm>
          <a:prstGeom prst="line">
            <a:avLst/>
          </a:prstGeom>
          <a:ln w="6480">
            <a:solidFill>
              <a:srgbClr val="616161"/>
            </a:solidFill>
            <a:miter/>
          </a:ln>
        </p:spPr>
      </p:sp>
      <p:sp>
        <p:nvSpPr>
          <p:cNvPr id="310" name="CustomShape 7"/>
          <p:cNvSpPr/>
          <p:nvPr/>
        </p:nvSpPr>
        <p:spPr>
          <a:xfrm flipH="1">
            <a:off x="2409120" y="2415600"/>
            <a:ext cx="648720" cy="676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Segoe UI Light 8"/>
                <a:ea typeface="微软雅黑 Light"/>
              </a:rPr>
              <a:t>10</a:t>
            </a:r>
            <a:r>
              <a:rPr lang="en-US" sz="1050">
                <a:solidFill>
                  <a:srgbClr val="ffffff"/>
                </a:solidFill>
                <a:latin typeface="Segoe UI Light 8"/>
                <a:ea typeface="微软雅黑 Light"/>
              </a:rPr>
              <a:t>%</a:t>
            </a:r>
            <a:endParaRPr/>
          </a:p>
        </p:txBody>
      </p:sp>
      <p:sp>
        <p:nvSpPr>
          <p:cNvPr id="311" name="CustomShape 8"/>
          <p:cNvSpPr/>
          <p:nvPr/>
        </p:nvSpPr>
        <p:spPr>
          <a:xfrm flipH="1">
            <a:off x="2256120" y="3686400"/>
            <a:ext cx="801000" cy="5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Segoe UI Light 8"/>
                <a:ea typeface="微软雅黑 Light"/>
              </a:rPr>
              <a:t>23</a:t>
            </a:r>
            <a:r>
              <a:rPr lang="en-US" sz="1050">
                <a:solidFill>
                  <a:srgbClr val="ffffff"/>
                </a:solidFill>
                <a:latin typeface="Segoe UI Light 8"/>
                <a:ea typeface="微软雅黑 Light"/>
              </a:rPr>
              <a:t>%</a:t>
            </a:r>
            <a:endParaRPr/>
          </a:p>
        </p:txBody>
      </p:sp>
      <p:pic>
        <p:nvPicPr>
          <p:cNvPr id="312" name="图片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74880" y="1212120"/>
            <a:ext cx="5478120" cy="5861520"/>
          </a:xfrm>
          <a:prstGeom prst="rect">
            <a:avLst/>
          </a:prstGeom>
          <a:ln>
            <a:noFill/>
          </a:ln>
        </p:spPr>
      </p:pic>
      <p:sp>
        <p:nvSpPr>
          <p:cNvPr id="313" name="CustomShape 9"/>
          <p:cNvSpPr/>
          <p:nvPr/>
        </p:nvSpPr>
        <p:spPr>
          <a:xfrm>
            <a:off x="6913800" y="4207320"/>
            <a:ext cx="1362240" cy="303840"/>
          </a:xfrm>
          <a:prstGeom prst="rect">
            <a:avLst/>
          </a:prstGeom>
          <a:noFill/>
          <a:ln>
            <a:solidFill>
              <a:srgbClr val="a6a6a6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  <p:sp>
        <p:nvSpPr>
          <p:cNvPr id="314" name="Line 10"/>
          <p:cNvSpPr/>
          <p:nvPr/>
        </p:nvSpPr>
        <p:spPr>
          <a:xfrm flipV="1">
            <a:off x="6005880" y="2042640"/>
            <a:ext cx="487800" cy="562320"/>
          </a:xfrm>
          <a:prstGeom prst="line">
            <a:avLst/>
          </a:prstGeom>
          <a:ln w="6480">
            <a:solidFill>
              <a:srgbClr val="a6a6a6"/>
            </a:solidFill>
            <a:custDash>
              <a:ds d="140000" sp="105000"/>
            </a:custDash>
            <a:miter/>
          </a:ln>
        </p:spPr>
      </p:sp>
      <p:sp>
        <p:nvSpPr>
          <p:cNvPr id="315" name="Line 11"/>
          <p:cNvSpPr/>
          <p:nvPr/>
        </p:nvSpPr>
        <p:spPr>
          <a:xfrm>
            <a:off x="6493680" y="2042640"/>
            <a:ext cx="343800" cy="0"/>
          </a:xfrm>
          <a:prstGeom prst="line">
            <a:avLst/>
          </a:prstGeom>
          <a:ln w="6480">
            <a:solidFill>
              <a:srgbClr val="a6a6a6"/>
            </a:solidFill>
            <a:custDash>
              <a:ds d="140000" sp="105000"/>
            </a:custDash>
            <a:miter/>
          </a:ln>
        </p:spPr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图片 1" descr=""/>
          <p:cNvPicPr/>
          <p:nvPr/>
        </p:nvPicPr>
        <p:blipFill>
          <a:blip r:embed="rId1"/>
          <a:srcRect l="0" t="0" r="0" b="41181"/>
          <a:stretch>
            <a:fillRect/>
          </a:stretch>
        </p:blipFill>
        <p:spPr>
          <a:xfrm>
            <a:off x="1872360" y="368280"/>
            <a:ext cx="3095280" cy="648936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5650920" y="2809800"/>
            <a:ext cx="5588280" cy="132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Smartisan OS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是基于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Android™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深度优化和改良的操作系统，它所追求的美观、简洁、高效与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Smartisan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手机硬件的设计内外呼应、相得益彰。精美的界面、动人心弦的动画、接近完美的中文字体，还有“远程协助”、“车载模式”等上百项体贴入微的功能改进，让你在日常使用中，时刻感受到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Smartisan OS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带来的卓越体验。</a:t>
            </a:r>
            <a:endParaRPr/>
          </a:p>
        </p:txBody>
      </p:sp>
      <p:sp>
        <p:nvSpPr>
          <p:cNvPr id="318" name="CustomShape 2"/>
          <p:cNvSpPr/>
          <p:nvPr/>
        </p:nvSpPr>
        <p:spPr>
          <a:xfrm>
            <a:off x="5650920" y="2052720"/>
            <a:ext cx="399744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lang="en-US" sz="3600">
                <a:solidFill>
                  <a:srgbClr val="ffffff"/>
                </a:solidFill>
                <a:latin typeface="微软雅黑 Light"/>
                <a:ea typeface="微软雅黑 Light"/>
              </a:rPr>
              <a:t>请输入你的情怀</a:t>
            </a:r>
            <a:endParaRPr/>
          </a:p>
        </p:txBody>
      </p:sp>
      <p:sp>
        <p:nvSpPr>
          <p:cNvPr id="319" name="CustomShape 3"/>
          <p:cNvSpPr/>
          <p:nvPr/>
        </p:nvSpPr>
        <p:spPr>
          <a:xfrm>
            <a:off x="5686200" y="4363200"/>
            <a:ext cx="1697400" cy="3650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图片 1" descr=""/>
          <p:cNvPicPr/>
          <p:nvPr/>
        </p:nvPicPr>
        <p:blipFill>
          <a:blip r:embed="rId1"/>
          <a:srcRect l="27188" t="2135" r="34254" b="2135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1238400" y="2121840"/>
            <a:ext cx="5073120" cy="19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4800">
                <a:solidFill>
                  <a:srgbClr val="000000"/>
                </a:solidFill>
                <a:latin typeface="Segoe UI Light 8"/>
                <a:ea typeface="微软雅黑 Light"/>
              </a:rPr>
              <a:t>未来属于我们当中</a:t>
            </a:r>
            <a:endParaRPr/>
          </a:p>
          <a:p>
            <a:pPr algn="just"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微软雅黑"/>
                <a:ea typeface="微软雅黑"/>
              </a:rPr>
              <a:t>那些仍然愿意弄脏双手的少数分子。</a:t>
            </a:r>
            <a:endParaRPr/>
          </a:p>
        </p:txBody>
      </p:sp>
      <p:sp>
        <p:nvSpPr>
          <p:cNvPr id="322" name="Line 2"/>
          <p:cNvSpPr/>
          <p:nvPr/>
        </p:nvSpPr>
        <p:spPr>
          <a:xfrm>
            <a:off x="1320840" y="1866960"/>
            <a:ext cx="4991040" cy="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</p:sp>
      <p:sp>
        <p:nvSpPr>
          <p:cNvPr id="323" name="Line 3"/>
          <p:cNvSpPr/>
          <p:nvPr/>
        </p:nvSpPr>
        <p:spPr>
          <a:xfrm>
            <a:off x="1320840" y="4990680"/>
            <a:ext cx="4991040" cy="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</p:sp>
      <p:sp>
        <p:nvSpPr>
          <p:cNvPr id="324" name="CustomShape 4"/>
          <p:cNvSpPr/>
          <p:nvPr/>
        </p:nvSpPr>
        <p:spPr>
          <a:xfrm>
            <a:off x="1244520" y="4315680"/>
            <a:ext cx="1095480" cy="4561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Segoe UI Light 8"/>
                <a:ea typeface="微软雅黑 Light"/>
              </a:rPr>
              <a:t>罗永浩</a:t>
            </a:r>
            <a:endParaRPr/>
          </a:p>
        </p:txBody>
      </p:sp>
      <p:pic>
        <p:nvPicPr>
          <p:cNvPr id="325" name="图片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553760" y="6381720"/>
            <a:ext cx="1286280" cy="14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-275760" y="-2001960"/>
            <a:ext cx="5223960" cy="109713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71400">
                <a:solidFill>
                  <a:srgbClr val="404040"/>
                </a:solidFill>
                <a:latin typeface="Arial"/>
                <a:ea typeface="微软雅黑 Light"/>
              </a:rPr>
              <a:t>2</a:t>
            </a:r>
            <a:endParaRPr/>
          </a:p>
        </p:txBody>
      </p:sp>
      <p:pic>
        <p:nvPicPr>
          <p:cNvPr id="327" name="图片 1" descr=""/>
          <p:cNvPicPr/>
          <p:nvPr/>
        </p:nvPicPr>
        <p:blipFill>
          <a:blip r:embed="rId1"/>
          <a:srcRect l="0" t="655684" r="1141063" b="0"/>
          <a:stretch>
            <a:fillRect/>
          </a:stretch>
        </p:blipFill>
        <p:spPr>
          <a:xfrm>
            <a:off x="7777440" y="0"/>
            <a:ext cx="4414320" cy="535320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1162440" y="2992320"/>
            <a:ext cx="4254840" cy="760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微软雅黑"/>
                <a:ea typeface="微软雅黑"/>
              </a:rPr>
              <a:t>请输入你的情怀</a:t>
            </a:r>
            <a:endParaRPr/>
          </a:p>
        </p:txBody>
      </p:sp>
      <p:sp>
        <p:nvSpPr>
          <p:cNvPr id="329" name="CustomShape 3"/>
          <p:cNvSpPr/>
          <p:nvPr/>
        </p:nvSpPr>
        <p:spPr>
          <a:xfrm>
            <a:off x="1231200" y="2445480"/>
            <a:ext cx="180864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 Light"/>
                <a:ea typeface="微软雅黑 Light"/>
              </a:rPr>
              <a:t>第二部分</a:t>
            </a:r>
            <a:endParaRPr/>
          </a:p>
        </p:txBody>
      </p:sp>
      <p:sp>
        <p:nvSpPr>
          <p:cNvPr id="330" name="CustomShape 4"/>
          <p:cNvSpPr/>
          <p:nvPr/>
        </p:nvSpPr>
        <p:spPr>
          <a:xfrm>
            <a:off x="1222560" y="3762000"/>
            <a:ext cx="5360400" cy="106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将电源键从边框上移除并整合至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Home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键内，将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SIM </a:t>
            </a:r>
            <a:r>
              <a:rPr lang="en-US" sz="1400">
                <a:solidFill>
                  <a:srgbClr val="bdbdbd"/>
                </a:solidFill>
                <a:latin typeface="微软雅黑 Light"/>
                <a:ea typeface="微软雅黑 Light"/>
              </a:rPr>
              <a:t>卡槽隐藏至右侧键内，在永无尽头的极简主义美学道路上，我们艰难又合理地去掉每一个不必要的开孔或疤痕，只为再减少一个设计上的遗憾。</a:t>
            </a:r>
            <a:endParaRPr/>
          </a:p>
        </p:txBody>
      </p:sp>
      <p:sp>
        <p:nvSpPr>
          <p:cNvPr id="331" name="CustomShape 5"/>
          <p:cNvSpPr/>
          <p:nvPr/>
        </p:nvSpPr>
        <p:spPr>
          <a:xfrm>
            <a:off x="1261440" y="4720320"/>
            <a:ext cx="1697400" cy="3650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 Light"/>
                <a:ea typeface="微软雅黑 Light"/>
              </a:rPr>
              <a:t>Smartisan T2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图片 1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409240" y="2223360"/>
            <a:ext cx="2223000" cy="3920400"/>
          </a:xfrm>
          <a:prstGeom prst="rect">
            <a:avLst/>
          </a:prstGeom>
          <a:ln>
            <a:noFill/>
          </a:ln>
        </p:spPr>
      </p:pic>
      <p:pic>
        <p:nvPicPr>
          <p:cNvPr id="333" name="图片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790480" y="2845800"/>
            <a:ext cx="1465920" cy="2591280"/>
          </a:xfrm>
          <a:prstGeom prst="rect">
            <a:avLst/>
          </a:prstGeom>
          <a:ln>
            <a:noFill/>
          </a:ln>
        </p:spPr>
      </p:pic>
      <p:pic>
        <p:nvPicPr>
          <p:cNvPr id="334" name="图片 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984200" y="2223360"/>
            <a:ext cx="2223000" cy="3920400"/>
          </a:xfrm>
          <a:prstGeom prst="rect">
            <a:avLst/>
          </a:prstGeom>
          <a:ln>
            <a:noFill/>
          </a:ln>
        </p:spPr>
      </p:pic>
      <p:pic>
        <p:nvPicPr>
          <p:cNvPr id="335" name="图片 7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65440" y="2845800"/>
            <a:ext cx="1465920" cy="2591280"/>
          </a:xfrm>
          <a:prstGeom prst="rect">
            <a:avLst/>
          </a:prstGeom>
          <a:ln>
            <a:noFill/>
          </a:ln>
        </p:spPr>
      </p:pic>
      <p:pic>
        <p:nvPicPr>
          <p:cNvPr id="336" name="图片 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559160" y="2223360"/>
            <a:ext cx="2223000" cy="3920400"/>
          </a:xfrm>
          <a:prstGeom prst="rect">
            <a:avLst/>
          </a:prstGeom>
          <a:ln>
            <a:noFill/>
          </a:ln>
        </p:spPr>
      </p:pic>
      <p:pic>
        <p:nvPicPr>
          <p:cNvPr id="337" name="图片 6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1940400" y="2845800"/>
            <a:ext cx="1465920" cy="2591280"/>
          </a:xfrm>
          <a:prstGeom prst="rect">
            <a:avLst/>
          </a:prstGeom>
          <a:ln>
            <a:noFill/>
          </a:ln>
        </p:spPr>
      </p:pic>
      <p:sp>
        <p:nvSpPr>
          <p:cNvPr id="338" name="CustomShape 1"/>
          <p:cNvSpPr/>
          <p:nvPr/>
        </p:nvSpPr>
        <p:spPr>
          <a:xfrm>
            <a:off x="1488600" y="1661400"/>
            <a:ext cx="9214200" cy="3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616161"/>
                </a:solidFill>
                <a:latin typeface="微软雅黑 Light"/>
                <a:ea typeface="微软雅黑 Light"/>
              </a:rPr>
              <a:t>你的 </a:t>
            </a:r>
            <a:r>
              <a:rPr lang="en-US" sz="1600">
                <a:solidFill>
                  <a:srgbClr val="616161"/>
                </a:solidFill>
                <a:latin typeface="微软雅黑 Light"/>
                <a:ea typeface="微软雅黑 Light"/>
              </a:rPr>
              <a:t>Smartisan </a:t>
            </a:r>
            <a:r>
              <a:rPr lang="en-US" sz="1600">
                <a:solidFill>
                  <a:srgbClr val="616161"/>
                </a:solidFill>
                <a:latin typeface="微软雅黑 Light"/>
                <a:ea typeface="微软雅黑 Light"/>
              </a:rPr>
              <a:t>手机可以方便地通过网络操作另一台 </a:t>
            </a:r>
            <a:r>
              <a:rPr lang="en-US" sz="1600">
                <a:solidFill>
                  <a:srgbClr val="616161"/>
                </a:solidFill>
                <a:latin typeface="微软雅黑 Light"/>
                <a:ea typeface="微软雅黑 Light"/>
              </a:rPr>
              <a:t>Smartisan </a:t>
            </a:r>
            <a:r>
              <a:rPr lang="en-US" sz="1600">
                <a:solidFill>
                  <a:srgbClr val="616161"/>
                </a:solidFill>
                <a:latin typeface="微软雅黑 Light"/>
                <a:ea typeface="微软雅黑 Light"/>
              </a:rPr>
              <a:t>手机，以帮助对方</a:t>
            </a:r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1488600" y="997920"/>
            <a:ext cx="921420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微软雅黑 Light"/>
                <a:ea typeface="微软雅黑 Light"/>
              </a:rPr>
              <a:t>远程协助</a:t>
            </a:r>
            <a:endParaRPr/>
          </a:p>
        </p:txBody>
      </p:sp>
      <p:sp>
        <p:nvSpPr>
          <p:cNvPr id="340" name="Line 3"/>
          <p:cNvSpPr/>
          <p:nvPr/>
        </p:nvSpPr>
        <p:spPr>
          <a:xfrm>
            <a:off x="7683120" y="3891240"/>
            <a:ext cx="250200" cy="250200"/>
          </a:xfrm>
          <a:prstGeom prst="line">
            <a:avLst/>
          </a:prstGeom>
          <a:ln w="6480">
            <a:solidFill>
              <a:srgbClr val="bfbfbf"/>
            </a:solidFill>
            <a:miter/>
          </a:ln>
        </p:spPr>
      </p:sp>
      <p:sp>
        <p:nvSpPr>
          <p:cNvPr id="341" name="Line 4"/>
          <p:cNvSpPr/>
          <p:nvPr/>
        </p:nvSpPr>
        <p:spPr>
          <a:xfrm flipV="1">
            <a:off x="7683120" y="4141440"/>
            <a:ext cx="250200" cy="250200"/>
          </a:xfrm>
          <a:prstGeom prst="line">
            <a:avLst/>
          </a:prstGeom>
          <a:ln w="6480">
            <a:solidFill>
              <a:srgbClr val="bfbfbf"/>
            </a:solidFill>
            <a:miter/>
          </a:ln>
        </p:spPr>
      </p:sp>
      <p:sp>
        <p:nvSpPr>
          <p:cNvPr id="342" name="Line 5"/>
          <p:cNvSpPr/>
          <p:nvPr/>
        </p:nvSpPr>
        <p:spPr>
          <a:xfrm>
            <a:off x="4258080" y="3891240"/>
            <a:ext cx="250560" cy="250200"/>
          </a:xfrm>
          <a:prstGeom prst="line">
            <a:avLst/>
          </a:prstGeom>
          <a:ln w="6480">
            <a:solidFill>
              <a:srgbClr val="bfbfbf"/>
            </a:solidFill>
            <a:miter/>
          </a:ln>
        </p:spPr>
      </p:sp>
      <p:sp>
        <p:nvSpPr>
          <p:cNvPr id="343" name="Line 6"/>
          <p:cNvSpPr/>
          <p:nvPr/>
        </p:nvSpPr>
        <p:spPr>
          <a:xfrm flipV="1">
            <a:off x="4258080" y="4141440"/>
            <a:ext cx="250560" cy="250200"/>
          </a:xfrm>
          <a:prstGeom prst="line">
            <a:avLst/>
          </a:prstGeom>
          <a:ln w="6480">
            <a:solidFill>
              <a:srgbClr val="bfbfbf"/>
            </a:solidFill>
            <a:miter/>
          </a:ln>
        </p:spPr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